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78" r:id="rId2"/>
    <p:sldMasterId id="2147483666" r:id="rId3"/>
  </p:sldMasterIdLst>
  <p:notesMasterIdLst>
    <p:notesMasterId r:id="rId20"/>
  </p:notesMasterIdLst>
  <p:handoutMasterIdLst>
    <p:handoutMasterId r:id="rId21"/>
  </p:handoutMasterIdLst>
  <p:sldIdLst>
    <p:sldId id="301" r:id="rId4"/>
    <p:sldId id="306" r:id="rId5"/>
    <p:sldId id="292" r:id="rId6"/>
    <p:sldId id="293" r:id="rId7"/>
    <p:sldId id="294" r:id="rId8"/>
    <p:sldId id="290" r:id="rId9"/>
    <p:sldId id="295" r:id="rId10"/>
    <p:sldId id="296" r:id="rId11"/>
    <p:sldId id="298" r:id="rId12"/>
    <p:sldId id="302" r:id="rId13"/>
    <p:sldId id="303" r:id="rId14"/>
    <p:sldId id="308" r:id="rId15"/>
    <p:sldId id="304" r:id="rId16"/>
    <p:sldId id="309" r:id="rId17"/>
    <p:sldId id="288" r:id="rId18"/>
    <p:sldId id="305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363"/>
    <a:srgbClr val="C10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4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92" y="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FAFD8-FC98-B848-B080-BB322B1E2C1F}" type="datetimeFigureOut">
              <a:t>12.05.23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1B8D7-285F-6E45-84E4-EB40DF85760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12026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EECBF-6A3B-4D4A-AF13-F27E27476075}" type="datetimeFigureOut">
              <a:rPr lang="de-DE" smtClean="0"/>
              <a:t>12.05.23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91257-645A-4E73-88A9-56FCE0492A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2695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4580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614CE17-4243-4B28-8725-557DFE7F5A4B}" type="slidenum">
              <a:rPr lang="de-DE" altLang="de-DE" sz="1200">
                <a:latin typeface="Calibri" panose="020F0502020204030204" pitchFamily="34" charset="0"/>
              </a:rPr>
              <a:pPr algn="r" eaLnBrk="1" hangingPunct="1"/>
              <a:t>1</a:t>
            </a:fld>
            <a:endParaRPr lang="de-DE" altLang="de-D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519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4580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614CE17-4243-4B28-8725-557DFE7F5A4B}" type="slidenum">
              <a:rPr lang="de-DE" altLang="de-DE" sz="1200">
                <a:latin typeface="Calibri" panose="020F0502020204030204" pitchFamily="34" charset="0"/>
              </a:rPr>
              <a:pPr algn="r" eaLnBrk="1" hangingPunct="1"/>
              <a:t>11</a:t>
            </a:fld>
            <a:endParaRPr lang="de-DE" altLang="de-D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822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4580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614CE17-4243-4B28-8725-557DFE7F5A4B}" type="slidenum">
              <a:rPr lang="de-DE" altLang="de-DE" sz="1200">
                <a:latin typeface="Calibri" panose="020F0502020204030204" pitchFamily="34" charset="0"/>
              </a:rPr>
              <a:pPr algn="r" eaLnBrk="1" hangingPunct="1"/>
              <a:t>12</a:t>
            </a:fld>
            <a:endParaRPr lang="de-DE" altLang="de-D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245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4580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614CE17-4243-4B28-8725-557DFE7F5A4B}" type="slidenum">
              <a:rPr lang="de-DE" altLang="de-DE" sz="1200">
                <a:latin typeface="Calibri" panose="020F0502020204030204" pitchFamily="34" charset="0"/>
              </a:rPr>
              <a:pPr algn="r" eaLnBrk="1" hangingPunct="1"/>
              <a:t>13</a:t>
            </a:fld>
            <a:endParaRPr lang="de-DE" altLang="de-D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510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4580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614CE17-4243-4B28-8725-557DFE7F5A4B}" type="slidenum">
              <a:rPr lang="de-DE" altLang="de-DE" sz="1200">
                <a:latin typeface="Calibri" panose="020F0502020204030204" pitchFamily="34" charset="0"/>
              </a:rPr>
              <a:pPr algn="r" eaLnBrk="1" hangingPunct="1"/>
              <a:t>14</a:t>
            </a:fld>
            <a:endParaRPr lang="de-DE" altLang="de-D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48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4580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614CE17-4243-4B28-8725-557DFE7F5A4B}" type="slidenum">
              <a:rPr lang="de-DE" altLang="de-DE" sz="1200">
                <a:latin typeface="Calibri" panose="020F0502020204030204" pitchFamily="34" charset="0"/>
              </a:rPr>
              <a:pPr algn="r" eaLnBrk="1" hangingPunct="1"/>
              <a:t>15</a:t>
            </a:fld>
            <a:endParaRPr lang="de-DE" altLang="de-D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6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4580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614CE17-4243-4B28-8725-557DFE7F5A4B}" type="slidenum">
              <a:rPr lang="de-DE" altLang="de-DE" sz="1200">
                <a:latin typeface="Calibri" panose="020F0502020204030204" pitchFamily="34" charset="0"/>
              </a:rPr>
              <a:pPr algn="r" eaLnBrk="1" hangingPunct="1"/>
              <a:t>3</a:t>
            </a:fld>
            <a:endParaRPr lang="de-DE" altLang="de-D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05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4580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614CE17-4243-4B28-8725-557DFE7F5A4B}" type="slidenum">
              <a:rPr lang="de-DE" altLang="de-DE" sz="1200">
                <a:latin typeface="Calibri" panose="020F0502020204030204" pitchFamily="34" charset="0"/>
              </a:rPr>
              <a:pPr algn="r" eaLnBrk="1" hangingPunct="1"/>
              <a:t>4</a:t>
            </a:fld>
            <a:endParaRPr lang="de-DE" altLang="de-D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10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4580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614CE17-4243-4B28-8725-557DFE7F5A4B}" type="slidenum">
              <a:rPr lang="de-DE" altLang="de-DE" sz="1200">
                <a:latin typeface="Calibri" panose="020F0502020204030204" pitchFamily="34" charset="0"/>
              </a:rPr>
              <a:pPr algn="r" eaLnBrk="1" hangingPunct="1"/>
              <a:t>5</a:t>
            </a:fld>
            <a:endParaRPr lang="de-DE" altLang="de-D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69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4580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614CE17-4243-4B28-8725-557DFE7F5A4B}" type="slidenum">
              <a:rPr lang="de-DE" altLang="de-DE" sz="1200">
                <a:latin typeface="Calibri" panose="020F0502020204030204" pitchFamily="34" charset="0"/>
              </a:rPr>
              <a:pPr algn="r" eaLnBrk="1" hangingPunct="1"/>
              <a:t>6</a:t>
            </a:fld>
            <a:endParaRPr lang="de-DE" altLang="de-D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19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4580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614CE17-4243-4B28-8725-557DFE7F5A4B}" type="slidenum">
              <a:rPr lang="de-DE" altLang="de-DE" sz="1200">
                <a:latin typeface="Calibri" panose="020F0502020204030204" pitchFamily="34" charset="0"/>
              </a:rPr>
              <a:pPr algn="r" eaLnBrk="1" hangingPunct="1"/>
              <a:t>7</a:t>
            </a:fld>
            <a:endParaRPr lang="de-DE" altLang="de-D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173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4580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614CE17-4243-4B28-8725-557DFE7F5A4B}" type="slidenum">
              <a:rPr lang="de-DE" altLang="de-DE" sz="1200">
                <a:latin typeface="Calibri" panose="020F0502020204030204" pitchFamily="34" charset="0"/>
              </a:rPr>
              <a:pPr algn="r" eaLnBrk="1" hangingPunct="1"/>
              <a:t>8</a:t>
            </a:fld>
            <a:endParaRPr lang="de-DE" altLang="de-D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527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4580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614CE17-4243-4B28-8725-557DFE7F5A4B}" type="slidenum">
              <a:rPr lang="de-DE" altLang="de-DE" sz="1200">
                <a:latin typeface="Calibri" panose="020F0502020204030204" pitchFamily="34" charset="0"/>
              </a:rPr>
              <a:pPr algn="r" eaLnBrk="1" hangingPunct="1"/>
              <a:t>9</a:t>
            </a:fld>
            <a:endParaRPr lang="de-DE" altLang="de-D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058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4580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614CE17-4243-4B28-8725-557DFE7F5A4B}" type="slidenum">
              <a:rPr lang="de-DE" altLang="de-DE" sz="1200">
                <a:latin typeface="Calibri" panose="020F0502020204030204" pitchFamily="34" charset="0"/>
              </a:rPr>
              <a:pPr algn="r" eaLnBrk="1" hangingPunct="1"/>
              <a:t>10</a:t>
            </a:fld>
            <a:endParaRPr lang="de-DE" altLang="de-D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84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3293872-1413-45F6-A8B7-45E5D8800B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0F73F7AE-FD06-44D3-86B5-AAB92175E8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777" y="5238008"/>
            <a:ext cx="5641859" cy="124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2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ufzählung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C3827-0472-449B-9B3F-0D5CD5213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365125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C1002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76BF11-8EBD-4E01-9D65-A94D0DFFD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7500" y="1825625"/>
            <a:ext cx="5181600" cy="4351338"/>
          </a:xfrm>
        </p:spPr>
        <p:txBody>
          <a:bodyPr/>
          <a:lstStyle>
            <a:lvl1pPr marL="457200" indent="-4572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1pPr>
            <a:lvl2pPr marL="800100" indent="-3429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2pPr>
            <a:lvl3pPr marL="1257300" indent="-3429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3pPr>
            <a:lvl4pPr marL="1657350" indent="-28575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4pPr>
            <a:lvl5pPr marL="2114550" indent="-28575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5DA1F09-1559-4E37-93FC-2DE73747E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500" y="1825625"/>
            <a:ext cx="5181600" cy="4351338"/>
          </a:xfrm>
        </p:spPr>
        <p:txBody>
          <a:bodyPr/>
          <a:lstStyle>
            <a:lvl1pPr marL="2286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E64D91A-61AA-4CF2-B280-BBA64C6B27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462E5842-CD6A-4432-9604-D4C9684A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E31383-3418-4148-87AD-BB73D6A770ED}" type="datetime1">
              <a:t>12.05.23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7A1A5571-AABB-42EC-A030-BC454E318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SoSe 2020   V Einführung Spieltheorie   Zimmerling</a:t>
            </a:r>
          </a:p>
        </p:txBody>
      </p:sp>
      <p:pic>
        <p:nvPicPr>
          <p:cNvPr id="11" name="Grafik 10" descr="Ein Bild, das Becher, Zeichnung enthält.&#10;&#10;Automatisch generierte Beschreibung">
            <a:extLst>
              <a:ext uri="{FF2B5EF4-FFF2-40B4-BE49-F238E27FC236}">
                <a16:creationId xmlns:a16="http://schemas.microsoft.com/office/drawing/2014/main" id="{0DA364D9-273B-4A53-BE0E-C152CC78C5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911" y="6325965"/>
            <a:ext cx="554898" cy="425892"/>
          </a:xfrm>
          <a:prstGeom prst="rect">
            <a:avLst/>
          </a:prstGeom>
        </p:spPr>
      </p:pic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65A81B3C-260C-450F-B73B-C5D6783EB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794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E7DBA-3DC6-47B1-BFA8-B1454371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365126"/>
            <a:ext cx="11004550" cy="760438"/>
          </a:xfrm>
        </p:spPr>
        <p:txBody>
          <a:bodyPr anchor="t" anchorCtr="0">
            <a:normAutofit/>
          </a:bodyPr>
          <a:lstStyle>
            <a:lvl1pPr>
              <a:defRPr sz="3600" cap="all" baseline="0">
                <a:solidFill>
                  <a:srgbClr val="C1002A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F2E3DDD-FB40-4971-A25B-81B51850E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2B32DE5-793D-4F4F-B315-00670EA5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019B42-3B49-9E4D-BE0D-28DBADA74E23}" type="datetime1">
              <a:t>12.05.23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C5B6153-BEE8-47E3-97C7-0394CF075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SoSe 2020   V Einführung Spieltheorie   Zimmerling</a:t>
            </a:r>
          </a:p>
        </p:txBody>
      </p:sp>
      <p:pic>
        <p:nvPicPr>
          <p:cNvPr id="9" name="Grafik 8" descr="Ein Bild, das Becher, Zeichnung enthält.&#10;&#10;Automatisch generierte Beschreibung">
            <a:extLst>
              <a:ext uri="{FF2B5EF4-FFF2-40B4-BE49-F238E27FC236}">
                <a16:creationId xmlns:a16="http://schemas.microsoft.com/office/drawing/2014/main" id="{E4B175C7-4461-44B9-8849-75863B0E73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911" y="6325965"/>
            <a:ext cx="554898" cy="425892"/>
          </a:xfrm>
          <a:prstGeom prst="rect">
            <a:avLst/>
          </a:prstGeom>
        </p:spPr>
      </p:pic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677DF803-AA9A-4908-BA96-E9AF4F96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52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49CA4-D486-43FD-8C93-788B504D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457200"/>
            <a:ext cx="11017250" cy="1117600"/>
          </a:xfrm>
        </p:spPr>
        <p:txBody>
          <a:bodyPr anchor="t" anchorCtr="0"/>
          <a:lstStyle>
            <a:lvl1pPr>
              <a:defRPr sz="3200" cap="all" baseline="0">
                <a:solidFill>
                  <a:srgbClr val="C1002A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25E20F-A383-4249-B3C7-0CA6BCEC8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39912"/>
            <a:ext cx="6172200" cy="3811588"/>
          </a:xfrm>
        </p:spPr>
        <p:txBody>
          <a:bodyPr/>
          <a:lstStyle>
            <a:lvl1pPr marL="228600" indent="-228600">
              <a:buClr>
                <a:srgbClr val="C1002A"/>
              </a:buClr>
              <a:buFont typeface="Wingdings" panose="05000000000000000000" pitchFamily="2" charset="2"/>
              <a:buChar char="§"/>
              <a:defRPr sz="3200"/>
            </a:lvl1pPr>
            <a:lvl2pPr marL="685800" indent="-228600">
              <a:buClr>
                <a:srgbClr val="C1002A"/>
              </a:buClr>
              <a:buFont typeface="Wingdings" panose="05000000000000000000" pitchFamily="2" charset="2"/>
              <a:buChar char="§"/>
              <a:defRPr sz="2800"/>
            </a:lvl2pPr>
            <a:lvl3pPr marL="1143000" indent="-228600">
              <a:buClr>
                <a:srgbClr val="C1002A"/>
              </a:buClr>
              <a:buFont typeface="Wingdings" panose="05000000000000000000" pitchFamily="2" charset="2"/>
              <a:buChar char="§"/>
              <a:defRPr sz="2400"/>
            </a:lvl3pPr>
            <a:lvl4pPr marL="1600200" indent="-228600">
              <a:buClr>
                <a:srgbClr val="C1002A"/>
              </a:buClr>
              <a:buFont typeface="Wingdings" panose="05000000000000000000" pitchFamily="2" charset="2"/>
              <a:buChar char="§"/>
              <a:defRPr sz="2000"/>
            </a:lvl4pPr>
            <a:lvl5pPr marL="2057400" indent="-228600">
              <a:buClr>
                <a:srgbClr val="C1002A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973379-8140-48BE-B1E1-DABA2718B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8138" y="18478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C23161F-F2CB-4004-9FEF-2D1D6302BA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FE37C01D-5F37-4947-AB96-E741DC2B3F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8EB343-AD6C-294A-AD7B-EB9B4690801A}" type="datetime1">
              <a:t>12.05.23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9157ED4-E1DD-40C9-B5AA-765B6B29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SoSe 2020   V Einführung Spieltheorie   Zimmerling</a:t>
            </a:r>
          </a:p>
        </p:txBody>
      </p:sp>
      <p:pic>
        <p:nvPicPr>
          <p:cNvPr id="11" name="Grafik 10" descr="Ein Bild, das Becher, Zeichnung enthält.&#10;&#10;Automatisch generierte Beschreibung">
            <a:extLst>
              <a:ext uri="{FF2B5EF4-FFF2-40B4-BE49-F238E27FC236}">
                <a16:creationId xmlns:a16="http://schemas.microsoft.com/office/drawing/2014/main" id="{7F8142BA-2CA0-46EC-9285-4DC50D4321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911" y="6325965"/>
            <a:ext cx="554898" cy="425892"/>
          </a:xfrm>
          <a:prstGeom prst="rect">
            <a:avLst/>
          </a:prstGeom>
        </p:spPr>
      </p:pic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01B277A7-0D9E-41D0-A580-D301AE0B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4435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97BAC86-9A91-4A67-AC22-3F6C891525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89450" y="1284086"/>
            <a:ext cx="7270750" cy="4576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40E2106-A88B-4AC7-ADC8-2A0CE0E030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0246891-9E5B-41FB-B75D-E90F5EDE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C61011-B253-A146-9E78-DD112B6617BC}" type="datetime1">
              <a:t>12.05.23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A6222998-42A6-4B2F-92DF-295989CDF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SoSe 2020   V Einführung Spieltheorie   Zimmerling</a:t>
            </a:r>
          </a:p>
        </p:txBody>
      </p:sp>
      <p:pic>
        <p:nvPicPr>
          <p:cNvPr id="11" name="Grafik 10" descr="Ein Bild, das Becher, Zeichnung enthält.&#10;&#10;Automatisch generierte Beschreibung">
            <a:extLst>
              <a:ext uri="{FF2B5EF4-FFF2-40B4-BE49-F238E27FC236}">
                <a16:creationId xmlns:a16="http://schemas.microsoft.com/office/drawing/2014/main" id="{8F8570BD-7262-4C55-9E9A-B7119AF3F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911" y="6325965"/>
            <a:ext cx="554898" cy="425892"/>
          </a:xfrm>
          <a:prstGeom prst="rect">
            <a:avLst/>
          </a:prstGeom>
        </p:spPr>
      </p:pic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38F7923B-6378-4B6C-915D-2BADC50D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97B6E691-02E7-405E-8515-580254DFE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457200"/>
            <a:ext cx="11017250" cy="672965"/>
          </a:xfrm>
        </p:spPr>
        <p:txBody>
          <a:bodyPr anchor="t" anchorCtr="0"/>
          <a:lstStyle>
            <a:lvl1pPr>
              <a:defRPr sz="3200" cap="all" baseline="0">
                <a:solidFill>
                  <a:srgbClr val="C1002A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64FC99B4-E263-44EC-B948-FCCA78CD8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8138" y="18478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90297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615FB-61F6-45CC-86E2-DE336FC3B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65125"/>
            <a:ext cx="11480800" cy="1209675"/>
          </a:xfrm>
        </p:spPr>
        <p:txBody>
          <a:bodyPr anchor="t" anchorCtr="0">
            <a:normAutofit/>
          </a:bodyPr>
          <a:lstStyle>
            <a:lvl1pPr>
              <a:defRPr sz="4000" cap="all" baseline="0">
                <a:solidFill>
                  <a:srgbClr val="C1002A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A421E4-BBD3-4A30-BB5A-2C6C350D0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42900" y="1825625"/>
            <a:ext cx="11480800" cy="4351338"/>
          </a:xfrm>
        </p:spPr>
        <p:txBody>
          <a:bodyPr vert="eaVert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9D5A625-494A-4201-84CD-F4BCAA7C41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92AA9627-69E6-48E3-8A3A-86B1C0D9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878786-FA01-4548-AF4B-B0B8636ACE6B}" type="datetime1">
              <a:t>12.05.23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6D236BD9-B7FA-47AF-82E6-95E074A4F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SoSe 2020   V Einführung Spieltheorie   Zimmerling</a:t>
            </a:r>
          </a:p>
        </p:txBody>
      </p:sp>
      <p:pic>
        <p:nvPicPr>
          <p:cNvPr id="10" name="Grafik 9" descr="Ein Bild, das Becher, Zeichnung enthält.&#10;&#10;Automatisch generierte Beschreibung">
            <a:extLst>
              <a:ext uri="{FF2B5EF4-FFF2-40B4-BE49-F238E27FC236}">
                <a16:creationId xmlns:a16="http://schemas.microsoft.com/office/drawing/2014/main" id="{AF908141-A61C-4B08-878F-4B0262C5ED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911" y="6325965"/>
            <a:ext cx="554898" cy="425892"/>
          </a:xfrm>
          <a:prstGeom prst="rect">
            <a:avLst/>
          </a:prstGeom>
        </p:spPr>
      </p:pic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145F2E55-22D7-48D7-84D7-CC982C4DC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9103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93C4F92-0E0B-4DD2-B5F5-9618F0A36F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077450" y="365125"/>
            <a:ext cx="1708150" cy="5811838"/>
          </a:xfrm>
        </p:spPr>
        <p:txBody>
          <a:bodyPr vert="eaVert" anchor="t" anchorCtr="0">
            <a:normAutofit/>
          </a:bodyPr>
          <a:lstStyle>
            <a:lvl1pPr>
              <a:defRPr sz="3600" cap="all" baseline="0">
                <a:solidFill>
                  <a:srgbClr val="C1002A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791673D-3163-4F50-B545-234985F61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712200" cy="5811838"/>
          </a:xfrm>
        </p:spPr>
        <p:txBody>
          <a:bodyPr vert="eaVert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7CC5489-8876-4AA1-9A12-6466D36067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DBEC74B9-4CB9-4B57-8AA5-40DAB506B3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2586F0-439E-2A46-884A-70EE4CC03CEB}" type="datetime1">
              <a:t>12.05.23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E8FA1273-E431-4CCF-AB7C-C7F0B31C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SoSe 2020   V Einführung Spieltheorie   Zimmerling</a:t>
            </a:r>
          </a:p>
        </p:txBody>
      </p:sp>
      <p:pic>
        <p:nvPicPr>
          <p:cNvPr id="10" name="Grafik 9" descr="Ein Bild, das Becher, Zeichnung enthält.&#10;&#10;Automatisch generierte Beschreibung">
            <a:extLst>
              <a:ext uri="{FF2B5EF4-FFF2-40B4-BE49-F238E27FC236}">
                <a16:creationId xmlns:a16="http://schemas.microsoft.com/office/drawing/2014/main" id="{7A3A33A7-2587-4813-B862-592BF4A5C5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911" y="6325965"/>
            <a:ext cx="554898" cy="425892"/>
          </a:xfrm>
          <a:prstGeom prst="rect">
            <a:avLst/>
          </a:prstGeom>
        </p:spPr>
      </p:pic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9FFE9BF1-D57F-42D9-A3FD-16AA4044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2191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2047-60CA-0D42-A0F0-C2413A0DACED}" type="datetime1">
              <a:t>12.05.23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SoSe 2020   V Einführung Spieltheorie   Zimmerling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0774-CFD2-4AB8-B231-46D42DA9185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859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400687" cy="365125"/>
          </a:xfrm>
          <a:prstGeom prst="rect">
            <a:avLst/>
          </a:prstGeom>
        </p:spPr>
        <p:txBody>
          <a:bodyPr/>
          <a:lstStyle/>
          <a:p>
            <a:fld id="{C2D2E69D-E8FE-EB4A-8FCB-A034BA82BB74}" type="datetime1">
              <a:t>12.05.23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SoSe 2020   V Einführung Spieltheorie   Zimmerling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3903-6327-8D43-A3B8-E72F082703E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9765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400687" cy="365125"/>
          </a:xfrm>
          <a:prstGeom prst="rect">
            <a:avLst/>
          </a:prstGeom>
        </p:spPr>
        <p:txBody>
          <a:bodyPr/>
          <a:lstStyle/>
          <a:p>
            <a:fld id="{E7C6854F-E889-994C-A563-BA816111A507}" type="datetime1">
              <a:t>12.05.23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SoSe 2020   V Einführung Spieltheorie   Zimmerling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3903-6327-8D43-A3B8-E72F082703E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45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400687" cy="365125"/>
          </a:xfrm>
          <a:prstGeom prst="rect">
            <a:avLst/>
          </a:prstGeom>
        </p:spPr>
        <p:txBody>
          <a:bodyPr/>
          <a:lstStyle/>
          <a:p>
            <a:fld id="{64263630-1CF2-9240-BE31-0E1EC7932BF1}" type="datetime1">
              <a:t>12.05.23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SoSe 2020   V Einführung Spieltheorie   Zimmerling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3903-6327-8D43-A3B8-E72F082703E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17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ndard headline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2CF33D3-17B6-4F01-B05E-E0F78FA3B2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BDCB46-AAB7-49E3-AD39-4F3CE35D7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24" y="532191"/>
            <a:ext cx="10169676" cy="943428"/>
          </a:xfrm>
        </p:spPr>
        <p:txBody>
          <a:bodyPr anchor="t" anchorCtr="0">
            <a:normAutofit/>
          </a:bodyPr>
          <a:lstStyle>
            <a:lvl1pPr algn="l">
              <a:defRPr sz="4000" cap="all" baseline="0">
                <a:solidFill>
                  <a:srgbClr val="C1002A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936F576-B26E-4C30-BE4E-55D686A97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24" y="1935238"/>
            <a:ext cx="10169676" cy="33225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E173FC-3DB3-4512-879E-50E16E74B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EC982B-EB7D-EB48-A5F5-53A739C55D39}" type="datetime1">
              <a:t>12.05.23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BB0287-2B5B-4909-BB4A-09A72C5EE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SoSe 2020   V Einführung Spieltheorie   Zimmerling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74A0B4-78BE-4ECB-9462-BF376E36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 descr="Ein Bild, das Becher, Zeichnung enthält.&#10;&#10;Automatisch generierte Beschreibung">
            <a:extLst>
              <a:ext uri="{FF2B5EF4-FFF2-40B4-BE49-F238E27FC236}">
                <a16:creationId xmlns:a16="http://schemas.microsoft.com/office/drawing/2014/main" id="{441725A8-DCE1-4E00-A92F-DB738C2B95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911" y="6325965"/>
            <a:ext cx="554898" cy="42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59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400687" cy="365125"/>
          </a:xfrm>
          <a:prstGeom prst="rect">
            <a:avLst/>
          </a:prstGeom>
        </p:spPr>
        <p:txBody>
          <a:bodyPr/>
          <a:lstStyle/>
          <a:p>
            <a:fld id="{01CA2B65-38F7-8741-977E-6659A919FDE8}" type="datetime1">
              <a:t>12.05.23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SoSe 2020   V Einführung Spieltheorie   Zimmerling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3903-6327-8D43-A3B8-E72F082703E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424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400687" cy="365125"/>
          </a:xfrm>
          <a:prstGeom prst="rect">
            <a:avLst/>
          </a:prstGeom>
        </p:spPr>
        <p:txBody>
          <a:bodyPr/>
          <a:lstStyle/>
          <a:p>
            <a:fld id="{70253D5C-8ECF-034E-BD1F-00F4DC7BF862}" type="datetime1">
              <a:t>12.05.23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SoSe 2020   V Einführung Spieltheorie   Zimmerling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3903-6327-8D43-A3B8-E72F082703E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320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400687" cy="365125"/>
          </a:xfrm>
          <a:prstGeom prst="rect">
            <a:avLst/>
          </a:prstGeom>
        </p:spPr>
        <p:txBody>
          <a:bodyPr/>
          <a:lstStyle/>
          <a:p>
            <a:fld id="{D7EB4853-7716-4B46-B69D-A6CCE7661618}" type="datetime1">
              <a:t>12.05.23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SoSe 2020   V Einführung Spieltheorie   Zimmerling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3903-6327-8D43-A3B8-E72F082703E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071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400687" cy="365125"/>
          </a:xfrm>
          <a:prstGeom prst="rect">
            <a:avLst/>
          </a:prstGeom>
        </p:spPr>
        <p:txBody>
          <a:bodyPr/>
          <a:lstStyle/>
          <a:p>
            <a:fld id="{74AF4E9E-7837-4C41-983F-8C791056A881}" type="datetime1">
              <a:t>12.05.23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SoSe 2020   V Einführung Spieltheorie   Zimmerling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3903-6327-8D43-A3B8-E72F082703E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845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400687" cy="365125"/>
          </a:xfrm>
          <a:prstGeom prst="rect">
            <a:avLst/>
          </a:prstGeom>
        </p:spPr>
        <p:txBody>
          <a:bodyPr/>
          <a:lstStyle/>
          <a:p>
            <a:fld id="{6A243CC6-549A-C048-9FB1-661BFF4035A6}" type="datetime1">
              <a:t>12.05.23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SoSe 2020   V Einführung Spieltheorie   Zimmerling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3903-6327-8D43-A3B8-E72F082703E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149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400687" cy="365125"/>
          </a:xfrm>
          <a:prstGeom prst="rect">
            <a:avLst/>
          </a:prstGeom>
        </p:spPr>
        <p:txBody>
          <a:bodyPr/>
          <a:lstStyle/>
          <a:p>
            <a:fld id="{E6483E8C-926F-D045-9678-EA12E1EB6DF4}" type="datetime1">
              <a:t>12.05.23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SoSe 2020   V Einführung Spieltheorie   Zimmerling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3903-6327-8D43-A3B8-E72F082703E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101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400687" cy="365125"/>
          </a:xfrm>
          <a:prstGeom prst="rect">
            <a:avLst/>
          </a:prstGeom>
        </p:spPr>
        <p:txBody>
          <a:bodyPr/>
          <a:lstStyle/>
          <a:p>
            <a:fld id="{8C1EAFEF-CFA9-1643-8A3F-3CC008EEF4C3}" type="datetime1">
              <a:t>12.05.23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SoSe 2020   V Einführung Spieltheorie   Zimmerling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3903-6327-8D43-A3B8-E72F082703E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978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400687" cy="365125"/>
          </a:xfrm>
          <a:prstGeom prst="rect">
            <a:avLst/>
          </a:prstGeom>
        </p:spPr>
        <p:txBody>
          <a:bodyPr/>
          <a:lstStyle/>
          <a:p>
            <a:fld id="{EC39107C-AD59-004C-83A8-4D2A492469B5}" type="datetime1">
              <a:t>12.05.23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SoSe 2020   V Einführung Spieltheorie   Zimmerling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3903-6327-8D43-A3B8-E72F082703E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6420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0E39-75F9-B045-B778-BB5553318713}" type="datetime1">
              <a:t>12.05.23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SoSe 2020   V Einführung Spieltheorie   Zimmerling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681A-4BCC-B242-9281-6C391114068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7944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C596-6265-374E-8045-A8F929403B2A}" type="datetime1">
              <a:t>12.05.23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SoSe 2020   V Einführung Spieltheorie   Zimmerling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681A-4BCC-B242-9281-6C391114068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43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Headline dü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3A763C94-64CE-44A4-B5A9-0FAD272C9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24" y="532191"/>
            <a:ext cx="10169676" cy="943428"/>
          </a:xfrm>
        </p:spPr>
        <p:txBody>
          <a:bodyPr anchor="t" anchorCtr="0">
            <a:normAutofit/>
          </a:bodyPr>
          <a:lstStyle>
            <a:lvl1pPr algn="l">
              <a:defRPr sz="4000" cap="all" baseline="0">
                <a:solidFill>
                  <a:srgbClr val="C1002A"/>
                </a:solidFill>
                <a:latin typeface="Noto Sans regular" panose="020B0502040504020204" pitchFamily="34"/>
                <a:ea typeface="Noto Sans regular" panose="020B0502040504020204" pitchFamily="34"/>
                <a:cs typeface="Noto Sans regular" panose="020B05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DB2B1E3-9479-4706-87E4-11BB9594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24" y="1935238"/>
            <a:ext cx="10169676" cy="33225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2AB1A1C-86F0-475A-B5AE-FF33E39209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04832B5-5421-435C-9A5C-D594D5C4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1D21F2-9BA2-DC48-9808-32DA366EA470}" type="datetime1">
              <a:t>12.05.23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E379078-059A-4359-B1F4-C1BAD1F0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SoSe 2020   V Einführung Spieltheorie   Zimmerling</a:t>
            </a:r>
          </a:p>
        </p:txBody>
      </p:sp>
      <p:pic>
        <p:nvPicPr>
          <p:cNvPr id="12" name="Grafik 11" descr="Ein Bild, das Becher, Zeichnung enthält.&#10;&#10;Automatisch generierte Beschreibung">
            <a:extLst>
              <a:ext uri="{FF2B5EF4-FFF2-40B4-BE49-F238E27FC236}">
                <a16:creationId xmlns:a16="http://schemas.microsoft.com/office/drawing/2014/main" id="{99341B22-AB51-4815-AA58-089791303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911" y="6325965"/>
            <a:ext cx="554898" cy="425892"/>
          </a:xfrm>
          <a:prstGeom prst="rect">
            <a:avLst/>
          </a:prstGeom>
        </p:spPr>
      </p:pic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D60F506-1BA5-41CA-9268-CD15EBA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87485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3705-7D18-DD40-A383-88C42B47D2F9}" type="datetime1">
              <a:t>12.05.23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SoSe 2020   V Einführung Spieltheorie   Zimmerling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681A-4BCC-B242-9281-6C391114068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8074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F073-F30A-1C46-8B00-4207EB5D0E88}" type="datetime1">
              <a:t>12.05.23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SoSe 2020   V Einführung Spieltheorie   Zimmerling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681A-4BCC-B242-9281-6C391114068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596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6A98-8E94-E94A-B9BA-C4E4561FE663}" type="datetime1">
              <a:t>12.05.23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SoSe 2020   V Einführung Spieltheorie   Zimmerling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681A-4BCC-B242-9281-6C391114068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694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451-F85D-D64F-A5F5-EF9FFD1DD5F7}" type="datetime1">
              <a:t>12.05.23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SoSe 2020   V Einführung Spieltheorie   Zimmerling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681A-4BCC-B242-9281-6C391114068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575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0356-1E9B-DB48-ABB5-57E60DAE8D60}" type="datetime1">
              <a:t>12.05.23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SoSe 2020   V Einführung Spieltheorie   Zimmerling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681A-4BCC-B242-9281-6C391114068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8859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50B6-BC28-E24E-98A0-E76740B6968C}" type="datetime1">
              <a:t>12.05.23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SoSe 2020   V Einführung Spieltheorie   Zimmerling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681A-4BCC-B242-9281-6C391114068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75749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5F29-F7BC-9F4E-A0DB-A4F546B3E3C8}" type="datetime1">
              <a:t>12.05.23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SoSe 2020   V Einführung Spieltheorie   Zimmerling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681A-4BCC-B242-9281-6C391114068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98895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7585-B203-9C4E-BA6F-A84C6F52C58D}" type="datetime1">
              <a:t>12.05.23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SoSe 2020   V Einführung Spieltheorie   Zimmerling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681A-4BCC-B242-9281-6C391114068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3413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DF5D-A426-E749-99E8-5D42E079F4A4}" type="datetime1">
              <a:t>12.05.23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SoSe 2020   V Einführung Spieltheorie   Zimmerling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681A-4BCC-B242-9281-6C391114068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229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ufzähl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1AB38DC-9002-42A5-9B95-F59D00F9A1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A85363-6E39-4FC8-9813-4068670DD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62" y="517676"/>
            <a:ext cx="10952238" cy="1173012"/>
          </a:xfrm>
        </p:spPr>
        <p:txBody>
          <a:bodyPr anchor="t" anchorCtr="0">
            <a:normAutofit/>
          </a:bodyPr>
          <a:lstStyle>
            <a:lvl1pPr>
              <a:defRPr sz="4000" cap="all" baseline="0"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DBE976-B56D-411B-86B1-062F5DB75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562" y="1825625"/>
            <a:ext cx="10952238" cy="4351338"/>
          </a:xfrm>
        </p:spPr>
        <p:txBody>
          <a:bodyPr/>
          <a:lstStyle>
            <a:lvl1pPr marL="2286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8C05F9F3-5B3D-4D27-AC50-42733E0DC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66FF3B-D176-F440-8DFF-5F3DD7C89812}" type="datetime1">
              <a:t>12.05.23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747B6971-B79F-45E3-8A0E-B2B705F34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SoSe 2020   V Einführung Spieltheorie   Zimmerling</a:t>
            </a:r>
          </a:p>
        </p:txBody>
      </p:sp>
      <p:pic>
        <p:nvPicPr>
          <p:cNvPr id="9" name="Grafik 8" descr="Ein Bild, das Becher, Zeichnung enthält.&#10;&#10;Automatisch generierte Beschreibung">
            <a:extLst>
              <a:ext uri="{FF2B5EF4-FFF2-40B4-BE49-F238E27FC236}">
                <a16:creationId xmlns:a16="http://schemas.microsoft.com/office/drawing/2014/main" id="{175F108A-4F26-4E59-9293-15838DE6C1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911" y="6325965"/>
            <a:ext cx="554898" cy="425892"/>
          </a:xfrm>
          <a:prstGeom prst="rect">
            <a:avLst/>
          </a:prstGeom>
        </p:spPr>
      </p:pic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D70019B9-A306-4CAF-A588-B9EFBB79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824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- Quadrat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innen, Gebäude, sitzend, Tisch enthält.&#10;&#10;Automatisch generierte Beschreibung">
            <a:extLst>
              <a:ext uri="{FF2B5EF4-FFF2-40B4-BE49-F238E27FC236}">
                <a16:creationId xmlns:a16="http://schemas.microsoft.com/office/drawing/2014/main" id="{AE33E8E4-29A4-4CB6-869E-89ADF8B58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20242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2AB1A1C-86F0-475A-B5AE-FF33E39209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04832B5-5421-435C-9A5C-D594D5C4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D5A712-B3B9-0241-860A-3D4A69D52F02}" type="datetime1">
              <a:t>12.05.23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E379078-059A-4359-B1F4-C1BAD1F0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SoSe 2020   V Einführung Spieltheorie   Zimmerling</a:t>
            </a:r>
          </a:p>
        </p:txBody>
      </p:sp>
      <p:pic>
        <p:nvPicPr>
          <p:cNvPr id="12" name="Grafik 11" descr="Ein Bild, das Becher, Zeichnung enthält.&#10;&#10;Automatisch generierte Beschreibung">
            <a:extLst>
              <a:ext uri="{FF2B5EF4-FFF2-40B4-BE49-F238E27FC236}">
                <a16:creationId xmlns:a16="http://schemas.microsoft.com/office/drawing/2014/main" id="{99341B22-AB51-4815-AA58-0897913031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911" y="6325965"/>
            <a:ext cx="554898" cy="425892"/>
          </a:xfrm>
          <a:prstGeom prst="rect">
            <a:avLst/>
          </a:prstGeom>
        </p:spPr>
      </p:pic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D60F506-1BA5-41CA-9268-CD15EBA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79283CC-5882-49AB-AFAF-0F30BC80FBD7}"/>
              </a:ext>
            </a:extLst>
          </p:cNvPr>
          <p:cNvSpPr>
            <a:spLocks noChangeAspect="1"/>
          </p:cNvSpPr>
          <p:nvPr userDrawn="1"/>
        </p:nvSpPr>
        <p:spPr>
          <a:xfrm>
            <a:off x="6540516" y="655572"/>
            <a:ext cx="5153160" cy="5153160"/>
          </a:xfrm>
          <a:prstGeom prst="rect">
            <a:avLst/>
          </a:prstGeom>
          <a:solidFill>
            <a:srgbClr val="C10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99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A763C94-64CE-44A4-B5A9-0FAD272C9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4844" y="990610"/>
            <a:ext cx="5016516" cy="2001459"/>
          </a:xfrm>
        </p:spPr>
        <p:txBody>
          <a:bodyPr anchor="t" anchorCtr="0">
            <a:normAutofit/>
          </a:bodyPr>
          <a:lstStyle>
            <a:lvl1pPr algn="l">
              <a:defRPr sz="3200" cap="all" baseline="0">
                <a:solidFill>
                  <a:schemeClr val="bg1"/>
                </a:solidFill>
                <a:latin typeface="Noto Sans regular" panose="020B0502040504020204" pitchFamily="34"/>
                <a:ea typeface="Noto Sans regular" panose="020B0502040504020204" pitchFamily="34"/>
                <a:cs typeface="Noto Sans regular" panose="020B05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DB2B1E3-9479-4706-87E4-11BB9594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4844" y="4254500"/>
            <a:ext cx="4739067" cy="12827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4782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quadrat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E33E8E4-29A4-4CB6-869E-89ADF8B58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20242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2AB1A1C-86F0-475A-B5AE-FF33E39209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04832B5-5421-435C-9A5C-D594D5C4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76B01D-64AE-BF40-A524-A011E55B69EE}" type="datetime1">
              <a:t>12.05.23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E379078-059A-4359-B1F4-C1BAD1F0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SoSe 2020   V Einführung Spieltheorie   Zimmerling</a:t>
            </a:r>
          </a:p>
        </p:txBody>
      </p:sp>
      <p:pic>
        <p:nvPicPr>
          <p:cNvPr id="12" name="Grafik 11" descr="Ein Bild, das Becher, Zeichnung enthält.&#10;&#10;Automatisch generierte Beschreibung">
            <a:extLst>
              <a:ext uri="{FF2B5EF4-FFF2-40B4-BE49-F238E27FC236}">
                <a16:creationId xmlns:a16="http://schemas.microsoft.com/office/drawing/2014/main" id="{99341B22-AB51-4815-AA58-0897913031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911" y="6325965"/>
            <a:ext cx="554898" cy="425892"/>
          </a:xfrm>
          <a:prstGeom prst="rect">
            <a:avLst/>
          </a:prstGeom>
        </p:spPr>
      </p:pic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D60F506-1BA5-41CA-9268-CD15EBA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A763C94-64CE-44A4-B5A9-0FAD272C9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094" y="495311"/>
            <a:ext cx="5424606" cy="1195310"/>
          </a:xfrm>
        </p:spPr>
        <p:txBody>
          <a:bodyPr anchor="t" anchorCtr="0">
            <a:normAutofit/>
          </a:bodyPr>
          <a:lstStyle>
            <a:lvl1pPr algn="l">
              <a:defRPr sz="3200" cap="all" baseline="0">
                <a:solidFill>
                  <a:srgbClr val="C1002A"/>
                </a:solidFill>
                <a:latin typeface="Noto Sans regular" panose="020B0502040504020204" pitchFamily="34"/>
                <a:ea typeface="Noto Sans regular" panose="020B0502040504020204" pitchFamily="34"/>
                <a:cs typeface="Noto Sans regular" panose="020B05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DB2B1E3-9479-4706-87E4-11BB9594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094" y="1955800"/>
            <a:ext cx="5532556" cy="398145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363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5138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quadratisch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E33E8E4-29A4-4CB6-869E-89ADF8B58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20242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2AB1A1C-86F0-475A-B5AE-FF33E39209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04832B5-5421-435C-9A5C-D594D5C4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6216AD-6979-9A47-A0DD-52503F90B403}" type="datetime1">
              <a:t>12.05.23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E379078-059A-4359-B1F4-C1BAD1F0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SoSe 2020   V Einführung Spieltheorie   Zimmerling</a:t>
            </a:r>
          </a:p>
        </p:txBody>
      </p:sp>
      <p:pic>
        <p:nvPicPr>
          <p:cNvPr id="12" name="Grafik 11" descr="Ein Bild, das Becher, Zeichnung enthält.&#10;&#10;Automatisch generierte Beschreibung">
            <a:extLst>
              <a:ext uri="{FF2B5EF4-FFF2-40B4-BE49-F238E27FC236}">
                <a16:creationId xmlns:a16="http://schemas.microsoft.com/office/drawing/2014/main" id="{99341B22-AB51-4815-AA58-0897913031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911" y="6325965"/>
            <a:ext cx="554898" cy="425892"/>
          </a:xfrm>
          <a:prstGeom prst="rect">
            <a:avLst/>
          </a:prstGeom>
        </p:spPr>
      </p:pic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D60F506-1BA5-41CA-9268-CD15EBA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A763C94-64CE-44A4-B5A9-0FAD272C9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094" y="495311"/>
            <a:ext cx="5424606" cy="1195310"/>
          </a:xfrm>
        </p:spPr>
        <p:txBody>
          <a:bodyPr anchor="t" anchorCtr="0">
            <a:normAutofit/>
          </a:bodyPr>
          <a:lstStyle>
            <a:lvl1pPr algn="l">
              <a:defRPr sz="3200" cap="all" baseline="0">
                <a:solidFill>
                  <a:srgbClr val="C1002A"/>
                </a:solidFill>
                <a:latin typeface="Noto Sans regular" panose="020B0502040504020204" pitchFamily="34"/>
                <a:ea typeface="Noto Sans regular" panose="020B0502040504020204" pitchFamily="34"/>
                <a:cs typeface="Noto Sans regular" panose="020B05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DB2B1E3-9479-4706-87E4-11BB9594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094" y="1955800"/>
            <a:ext cx="5532556" cy="3981450"/>
          </a:xfrm>
        </p:spPr>
        <p:txBody>
          <a:bodyPr/>
          <a:lstStyle>
            <a:lvl1pPr marL="342900" indent="-342900" algn="l">
              <a:buClr>
                <a:srgbClr val="C1002A"/>
              </a:buClr>
              <a:buFont typeface="Wingdings" panose="05000000000000000000" pitchFamily="2" charset="2"/>
              <a:buChar char="§"/>
              <a:defRPr sz="2400">
                <a:solidFill>
                  <a:srgbClr val="6363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  <a:p>
            <a:r>
              <a:rPr lang="de-DE" dirty="0" err="1"/>
              <a:t>Ööö</a:t>
            </a:r>
            <a:endParaRPr lang="de-DE" dirty="0"/>
          </a:p>
          <a:p>
            <a:r>
              <a:rPr lang="de-DE" dirty="0" err="1"/>
              <a:t>Ooo</a:t>
            </a:r>
            <a:endParaRPr lang="de-DE" dirty="0"/>
          </a:p>
          <a:p>
            <a:r>
              <a:rPr lang="de-DE" dirty="0" err="1"/>
              <a:t>Ppp</a:t>
            </a:r>
            <a:endParaRPr lang="de-DE" dirty="0"/>
          </a:p>
          <a:p>
            <a:r>
              <a:rPr lang="de-DE" dirty="0"/>
              <a:t>ggg</a:t>
            </a:r>
          </a:p>
        </p:txBody>
      </p:sp>
    </p:spTree>
    <p:extLst>
      <p:ext uri="{BB962C8B-B14F-4D97-AF65-F5344CB8AC3E}">
        <p14:creationId xmlns:p14="http://schemas.microsoft.com/office/powerpoint/2010/main" val="265962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amm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9B308BF-64A2-4F97-9DDF-DA91D1D941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3" y="4966766"/>
            <a:ext cx="12192000" cy="85482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E33E8E4-29A4-4CB6-869E-89ADF8B584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547" y="441732"/>
            <a:ext cx="6096000" cy="8838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2AB1A1C-86F0-475A-B5AE-FF33E39209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04832B5-5421-435C-9A5C-D594D5C4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93E4CF-1774-EA43-9557-42E3372BB62B}" type="datetime1">
              <a:t>12.05.23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E379078-059A-4359-B1F4-C1BAD1F0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SoSe 2020   V Einführung Spieltheorie   Zimmerling</a:t>
            </a:r>
          </a:p>
        </p:txBody>
      </p:sp>
      <p:pic>
        <p:nvPicPr>
          <p:cNvPr id="12" name="Grafik 11" descr="Ein Bild, das Becher, Zeichnung enthält.&#10;&#10;Automatisch generierte Beschreibung">
            <a:extLst>
              <a:ext uri="{FF2B5EF4-FFF2-40B4-BE49-F238E27FC236}">
                <a16:creationId xmlns:a16="http://schemas.microsoft.com/office/drawing/2014/main" id="{99341B22-AB51-4815-AA58-0897913031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911" y="6325965"/>
            <a:ext cx="554898" cy="425892"/>
          </a:xfrm>
          <a:prstGeom prst="rect">
            <a:avLst/>
          </a:prstGeom>
        </p:spPr>
      </p:pic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D60F506-1BA5-41CA-9268-CD15EBA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A763C94-64CE-44A4-B5A9-0FAD272C9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71065"/>
            <a:ext cx="4718051" cy="2912084"/>
          </a:xfrm>
        </p:spPr>
        <p:txBody>
          <a:bodyPr anchor="t" anchorCtr="0">
            <a:normAutofit/>
          </a:bodyPr>
          <a:lstStyle>
            <a:lvl1pPr algn="l">
              <a:defRPr sz="3200" cap="all" baseline="0">
                <a:solidFill>
                  <a:srgbClr val="C1002A"/>
                </a:solidFill>
                <a:latin typeface="Noto Sans regular" panose="020B0502040504020204" pitchFamily="34"/>
                <a:ea typeface="Noto Sans regular" panose="020B0502040504020204" pitchFamily="34"/>
                <a:cs typeface="Noto Sans regular" panose="020B05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DB2B1E3-9479-4706-87E4-11BB9594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8294" y="1971065"/>
            <a:ext cx="5532556" cy="3140685"/>
          </a:xfrm>
        </p:spPr>
        <p:txBody>
          <a:bodyPr/>
          <a:lstStyle>
            <a:lvl1pPr marL="342900" indent="-342900" algn="l">
              <a:buClr>
                <a:srgbClr val="C1002A"/>
              </a:buClr>
              <a:buFont typeface="Wingdings" panose="05000000000000000000" pitchFamily="2" charset="2"/>
              <a:buChar char="§"/>
              <a:defRPr sz="2400">
                <a:solidFill>
                  <a:srgbClr val="6363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  <a:p>
            <a:r>
              <a:rPr lang="de-DE" dirty="0" err="1"/>
              <a:t>Ööö</a:t>
            </a:r>
            <a:endParaRPr lang="de-DE" dirty="0"/>
          </a:p>
          <a:p>
            <a:r>
              <a:rPr lang="de-DE" dirty="0" err="1"/>
              <a:t>Ooo</a:t>
            </a:r>
            <a:endParaRPr lang="de-DE" dirty="0"/>
          </a:p>
          <a:p>
            <a:r>
              <a:rPr lang="de-DE" dirty="0" err="1"/>
              <a:t>Ppp</a:t>
            </a:r>
            <a:endParaRPr lang="de-DE" dirty="0"/>
          </a:p>
          <a:p>
            <a:r>
              <a:rPr lang="de-DE" dirty="0"/>
              <a:t>ggg</a:t>
            </a:r>
          </a:p>
        </p:txBody>
      </p:sp>
    </p:spTree>
    <p:extLst>
      <p:ext uri="{BB962C8B-B14F-4D97-AF65-F5344CB8AC3E}">
        <p14:creationId xmlns:p14="http://schemas.microsoft.com/office/powerpoint/2010/main" val="299154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amm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9B308BF-64A2-4F97-9DDF-DA91D1D941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3" y="4966766"/>
            <a:ext cx="12192000" cy="85482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E33E8E4-29A4-4CB6-869E-89ADF8B584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547" y="441732"/>
            <a:ext cx="6096000" cy="8838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2AB1A1C-86F0-475A-B5AE-FF33E39209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04832B5-5421-435C-9A5C-D594D5C4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36C243-EEF1-9D4E-9424-D54C2127F3CA}" type="datetime1">
              <a:t>12.05.23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E379078-059A-4359-B1F4-C1BAD1F0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SoSe 2020   V Einführung Spieltheorie   Zimmerling</a:t>
            </a:r>
          </a:p>
        </p:txBody>
      </p:sp>
      <p:pic>
        <p:nvPicPr>
          <p:cNvPr id="12" name="Grafik 11" descr="Ein Bild, das Becher, Zeichnung enthält.&#10;&#10;Automatisch generierte Beschreibung">
            <a:extLst>
              <a:ext uri="{FF2B5EF4-FFF2-40B4-BE49-F238E27FC236}">
                <a16:creationId xmlns:a16="http://schemas.microsoft.com/office/drawing/2014/main" id="{99341B22-AB51-4815-AA58-0897913031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911" y="6325965"/>
            <a:ext cx="554898" cy="425892"/>
          </a:xfrm>
          <a:prstGeom prst="rect">
            <a:avLst/>
          </a:prstGeom>
        </p:spPr>
      </p:pic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D60F506-1BA5-41CA-9268-CD15EBA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A763C94-64CE-44A4-B5A9-0FAD272C9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71065"/>
            <a:ext cx="4718051" cy="2912084"/>
          </a:xfrm>
        </p:spPr>
        <p:txBody>
          <a:bodyPr anchor="t" anchorCtr="0">
            <a:normAutofit/>
          </a:bodyPr>
          <a:lstStyle>
            <a:lvl1pPr algn="ctr">
              <a:lnSpc>
                <a:spcPct val="100000"/>
              </a:lnSpc>
              <a:defRPr sz="3200" cap="all" baseline="0">
                <a:solidFill>
                  <a:srgbClr val="636363"/>
                </a:solidFill>
                <a:latin typeface="Noto Sans regular" panose="020B0502040504020204" pitchFamily="34"/>
                <a:ea typeface="Noto Sans regular" panose="020B0502040504020204" pitchFamily="34"/>
                <a:cs typeface="Noto Sans regular" panose="020B05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DB2B1E3-9479-4706-87E4-11BB9594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8294" y="1971065"/>
            <a:ext cx="5532556" cy="3140685"/>
          </a:xfrm>
        </p:spPr>
        <p:txBody>
          <a:bodyPr/>
          <a:lstStyle>
            <a:lvl1pPr marL="0" indent="0" algn="l">
              <a:buClr>
                <a:srgbClr val="C1002A"/>
              </a:buClr>
              <a:buFont typeface="Wingdings" panose="05000000000000000000" pitchFamily="2" charset="2"/>
              <a:buNone/>
              <a:defRPr sz="2400">
                <a:solidFill>
                  <a:srgbClr val="6363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6457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10A2629-F338-4501-9473-0E99B1D13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DD1963-0B4B-40C0-8290-FF4399444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335" y="1385309"/>
            <a:ext cx="10515600" cy="4675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9DBA5ED-2511-4068-B60A-69DBED234F3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263E14F9-F0BC-4E47-AC3B-0EB4106D9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DFDFE0-E2CE-DA48-ABD2-66E85334768B}" type="datetime1">
              <a:t>12.05.23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C1260EEA-C42D-47AB-A95D-C7EB3E7ED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SoSe 2020   V Einführung Spieltheorie   Zimmerling</a:t>
            </a:r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7C03EC7E-A973-45B9-8C45-CD16D7E9E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10" descr="Ein Bild, das Becher, Zeichnung enthält.&#10;&#10;Automatisch generierte Beschreibung">
            <a:extLst>
              <a:ext uri="{FF2B5EF4-FFF2-40B4-BE49-F238E27FC236}">
                <a16:creationId xmlns:a16="http://schemas.microsoft.com/office/drawing/2014/main" id="{E4429CA4-D526-472D-93B4-47445B12FDD1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911" y="6325965"/>
            <a:ext cx="554898" cy="42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1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1" r:id="rId3"/>
    <p:sldLayoutId id="2147483650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52" r:id="rId10"/>
    <p:sldLayoutId id="2147483654" r:id="rId11"/>
    <p:sldLayoutId id="2147483656" r:id="rId12"/>
    <p:sldLayoutId id="2147483657" r:id="rId13"/>
    <p:sldLayoutId id="2147483658" r:id="rId14"/>
    <p:sldLayoutId id="2147483659" r:id="rId15"/>
    <p:sldLayoutId id="214748366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636363"/>
          </a:solidFill>
          <a:latin typeface="Noto Sans regular" panose="020B0502040504020204" pitchFamily="34"/>
          <a:ea typeface="Noto Sans regular" panose="020B0502040504020204" pitchFamily="34"/>
          <a:cs typeface="Noto Sans regular" panose="020B0502040504020204" pitchFamily="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636363"/>
          </a:solidFill>
          <a:latin typeface="Noto Sans regular" panose="020B0502040504020204" pitchFamily="34"/>
          <a:ea typeface="Noto Sans regular" panose="020B0502040504020204" pitchFamily="34"/>
          <a:cs typeface="Noto Sans regular" panose="020B0502040504020204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36363"/>
          </a:solidFill>
          <a:latin typeface="Noto Sans regular" panose="020B0502040504020204" pitchFamily="34"/>
          <a:ea typeface="Noto Sans regular" panose="020B0502040504020204" pitchFamily="34"/>
          <a:cs typeface="Noto Sans regular" panose="020B0502040504020204" pitchFamily="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36363"/>
          </a:solidFill>
          <a:latin typeface="Noto Sans regular" panose="020B0502040504020204" pitchFamily="34"/>
          <a:ea typeface="Noto Sans regular" panose="020B0502040504020204" pitchFamily="34"/>
          <a:cs typeface="Noto Sans regular" panose="020B0502040504020204" pitchFamily="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36363"/>
          </a:solidFill>
          <a:latin typeface="Noto Sans regular" panose="020B0502040504020204" pitchFamily="34"/>
          <a:ea typeface="Noto Sans regular" panose="020B0502040504020204" pitchFamily="34"/>
          <a:cs typeface="Noto Sans regular" panose="020B0502040504020204" pitchFamily="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36363"/>
          </a:solidFill>
          <a:latin typeface="Noto Sans regular" panose="020B0502040504020204" pitchFamily="34"/>
          <a:ea typeface="Noto Sans regular" panose="020B0502040504020204" pitchFamily="34"/>
          <a:cs typeface="Noto Sans regular" panose="020B0502040504020204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79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342018"/>
            <a:ext cx="10972800" cy="4784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839790" y="6327489"/>
            <a:ext cx="5749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SoSe 2020   V Einführung Spieltheorie   Zimmerling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97573" y="6284198"/>
            <a:ext cx="961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13A3903-6327-8D43-A3B8-E72F082703E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7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9DEF6-3E0E-4942-BF78-13BB2A8DC09B}" type="datetime1">
              <a:t>12.05.23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SoSe 2020   V Einführung Spieltheorie   Zimmerling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6681A-4BCC-B242-9281-6C391114068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94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ixabay.com/de/lorbeerkranz-lorbeeren-bl%C3%A4tter-297675/" TargetMode="Externa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utenberg-biographics.ub.uni-mainz.de/id/b41a3564-61bd-482a-a963-5605b97e3ca6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dmediathek.de/video/swr-retro-abendschau/lehrstuhl-fuer-politische-wissenschaften/swr/Y3JpZDovL3N3ci5kZS9hZXgvbzExNzI3Nzc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/>
        </p:nvCxnSpPr>
        <p:spPr>
          <a:xfrm>
            <a:off x="812800" y="6477000"/>
            <a:ext cx="355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12800" y="-76200"/>
            <a:ext cx="6705600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300" b="1" spc="100">
                <a:solidFill>
                  <a:schemeClr val="bg1"/>
                </a:solidFill>
                <a:latin typeface="Arial Narrow" pitchFamily="34" charset="0"/>
                <a:cs typeface="Arial Narrow"/>
              </a:rPr>
              <a:t>Dies ist eine Überschrift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12800" y="-50800"/>
            <a:ext cx="6705600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300" b="1" spc="100">
                <a:solidFill>
                  <a:schemeClr val="bg1"/>
                </a:solidFill>
                <a:latin typeface="Arial Narrow" pitchFamily="34" charset="0"/>
                <a:cs typeface="Arial Narrow"/>
              </a:rPr>
              <a:t>Dies ist eine Überschrift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9557703" y="1124331"/>
            <a:ext cx="1288024" cy="7357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3200">
                <a:ea typeface="+mn-ea"/>
                <a:cs typeface="+mn-cs"/>
              </a:rPr>
              <a:t>feiert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040565C2-02ED-4611-BCD5-BB1140E839FA}" type="slidenum">
              <a:rPr lang="de-DE" altLang="de-DE">
                <a:solidFill>
                  <a:srgbClr val="898989"/>
                </a:solidFill>
              </a:rPr>
              <a:pPr algn="l" eaLnBrk="1" hangingPunct="1"/>
              <a:t>1</a:t>
            </a:fld>
            <a:endParaRPr lang="de-DE" altLang="de-DE">
              <a:solidFill>
                <a:srgbClr val="898989"/>
              </a:solidFill>
            </a:endParaRP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76571059-D513-C5B3-04DE-90BEF2DE8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6876"/>
            <a:ext cx="3195484" cy="120691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31E4F37-9A40-0403-6177-276374F61279}"/>
              </a:ext>
            </a:extLst>
          </p:cNvPr>
          <p:cNvSpPr txBox="1"/>
          <p:nvPr/>
        </p:nvSpPr>
        <p:spPr>
          <a:xfrm>
            <a:off x="540997" y="1695542"/>
            <a:ext cx="50215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>
              <a:solidFill>
                <a:srgbClr val="636363"/>
              </a:solidFill>
              <a:latin typeface="Noto Sans regular" panose="020B0502040504020204" pitchFamily="34"/>
            </a:endParaRPr>
          </a:p>
          <a:p>
            <a:endParaRPr lang="de-DE" sz="2400">
              <a:solidFill>
                <a:srgbClr val="636363"/>
              </a:solidFill>
              <a:latin typeface="Noto Sans regular" panose="020B0502040504020204" pitchFamily="34"/>
            </a:endParaRPr>
          </a:p>
          <a:p>
            <a:endParaRPr lang="de-DE" sz="2400">
              <a:solidFill>
                <a:srgbClr val="636363"/>
              </a:solidFill>
              <a:latin typeface="Noto Sans regular" panose="020B0502040504020204" pitchFamily="34"/>
            </a:endParaRPr>
          </a:p>
          <a:p>
            <a:pPr algn="ctr"/>
            <a:r>
              <a:rPr lang="de-DE" sz="6000">
                <a:solidFill>
                  <a:srgbClr val="636363"/>
                </a:solidFill>
                <a:latin typeface="Noto Sans regular" panose="020B0502040504020204" pitchFamily="34"/>
              </a:rPr>
              <a:t>60 Jahre</a:t>
            </a:r>
          </a:p>
          <a:p>
            <a:endParaRPr lang="de-DE" sz="2400">
              <a:solidFill>
                <a:srgbClr val="636363"/>
              </a:solidFill>
              <a:latin typeface="Noto Sans regular" panose="020B0502040504020204" pitchFamily="34"/>
            </a:endParaRPr>
          </a:p>
          <a:p>
            <a:endParaRPr lang="de-DE" sz="2400">
              <a:solidFill>
                <a:srgbClr val="636363"/>
              </a:solidFill>
              <a:latin typeface="Noto Sans regular" panose="020B0502040504020204" pitchFamily="34"/>
            </a:endParaRPr>
          </a:p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0D1C95E-81E4-979D-FC1D-E6D7E3679C02}"/>
              </a:ext>
            </a:extLst>
          </p:cNvPr>
          <p:cNvSpPr txBox="1"/>
          <p:nvPr/>
        </p:nvSpPr>
        <p:spPr>
          <a:xfrm>
            <a:off x="1074470" y="6356350"/>
            <a:ext cx="897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bg1"/>
                </a:solidFill>
                <a:latin typeface="Noto Sans regular" panose="020B0502040504020204" pitchFamily="34"/>
              </a:rPr>
              <a:t>12. Mai 2023	 					Ruth Zimmerling</a:t>
            </a:r>
            <a:endParaRPr lang="de-DE" dirty="0">
              <a:solidFill>
                <a:schemeClr val="bg1"/>
              </a:solidFill>
              <a:latin typeface="Noto Sans regular" panose="020B0502040504020204" pitchFamily="34"/>
            </a:endParaRPr>
          </a:p>
          <a:p>
            <a:endParaRPr lang="de-DE"/>
          </a:p>
        </p:txBody>
      </p:sp>
      <p:pic>
        <p:nvPicPr>
          <p:cNvPr id="9" name="Grafik 8" descr="Ein Bild, das Licht enthält.&#10;&#10;Automatisch generierte Beschreibung">
            <a:extLst>
              <a:ext uri="{FF2B5EF4-FFF2-40B4-BE49-F238E27FC236}">
                <a16:creationId xmlns:a16="http://schemas.microsoft.com/office/drawing/2014/main" id="{1D8BB146-ECF9-A6D6-60C2-0D56F1904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0997" y="1828696"/>
            <a:ext cx="4881101" cy="370658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7EAD4B8-5849-552B-3A5E-7C81A2ED2B3F}"/>
              </a:ext>
            </a:extLst>
          </p:cNvPr>
          <p:cNvSpPr txBox="1"/>
          <p:nvPr/>
        </p:nvSpPr>
        <p:spPr>
          <a:xfrm>
            <a:off x="4866481" y="659277"/>
            <a:ext cx="1392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>
                <a:solidFill>
                  <a:srgbClr val="636363"/>
                </a:solidFill>
                <a:latin typeface="Noto Sans regular" panose="020B0502040504020204" pitchFamily="34"/>
              </a:rPr>
              <a:t>Das</a:t>
            </a:r>
            <a:endParaRPr lang="de-DE" sz="3200">
              <a:latin typeface="Noto Sans Glagolitic" panose="020B0502040504020204" pitchFamily="34" charset="0"/>
              <a:ea typeface="Noto Sans Glagolitic" panose="020B0502040504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591B63-1BAD-A0B2-10CD-30C967314FE0}"/>
              </a:ext>
            </a:extLst>
          </p:cNvPr>
          <p:cNvSpPr txBox="1"/>
          <p:nvPr/>
        </p:nvSpPr>
        <p:spPr>
          <a:xfrm>
            <a:off x="5422098" y="2712493"/>
            <a:ext cx="62289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>
                <a:solidFill>
                  <a:srgbClr val="636363"/>
                </a:solidFill>
                <a:latin typeface="Noto Sans regular" panose="020B0502040504020204" pitchFamily="34"/>
              </a:rPr>
              <a:t>Politikwissenschaft an der JGU</a:t>
            </a:r>
          </a:p>
        </p:txBody>
      </p:sp>
    </p:spTree>
    <p:extLst>
      <p:ext uri="{BB962C8B-B14F-4D97-AF65-F5344CB8AC3E}">
        <p14:creationId xmlns:p14="http://schemas.microsoft.com/office/powerpoint/2010/main" val="2693218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/>
        </p:nvCxnSpPr>
        <p:spPr>
          <a:xfrm>
            <a:off x="812800" y="6477000"/>
            <a:ext cx="355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12800" y="-76200"/>
            <a:ext cx="6705600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300" b="1" spc="100">
                <a:solidFill>
                  <a:schemeClr val="bg1"/>
                </a:solidFill>
                <a:latin typeface="Arial Narrow" pitchFamily="34" charset="0"/>
                <a:cs typeface="Arial Narrow"/>
              </a:rPr>
              <a:t>Dies ist eine Überschrift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12800" y="-50800"/>
            <a:ext cx="6705600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300" b="1" spc="100">
                <a:solidFill>
                  <a:schemeClr val="bg1"/>
                </a:solidFill>
                <a:latin typeface="Arial Narrow" pitchFamily="34" charset="0"/>
                <a:cs typeface="Arial Narrow"/>
              </a:rPr>
              <a:t>Dies ist eine Überschrift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98324" y="532191"/>
            <a:ext cx="10759288" cy="661609"/>
          </a:xfrm>
        </p:spPr>
        <p:txBody>
          <a:bodyPr>
            <a:normAutofit/>
          </a:bodyPr>
          <a:lstStyle/>
          <a:p>
            <a:r>
              <a:rPr lang="de-DE" sz="3600"/>
              <a:t>Erweiterungen, im Schnelldurchgang (90er)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498323" y="1308100"/>
            <a:ext cx="10759289" cy="44958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000"/>
              <a:t>Weitere Änderungen in der Ausrichtung des Instituts in Lehre und Forschung, zunächst ohne Zuwachs, erst wieder ein Jahrzehnt später: </a:t>
            </a:r>
            <a:r>
              <a:rPr lang="de-DE" altLang="de-DE" sz="2000" b="1"/>
              <a:t>1992 </a:t>
            </a:r>
            <a:r>
              <a:rPr lang="de-DE" altLang="de-DE" sz="2000"/>
              <a:t>wird </a:t>
            </a:r>
            <a:r>
              <a:rPr lang="de-DE" altLang="de-DE" sz="2000" b="1"/>
              <a:t>Jürgen Falter </a:t>
            </a:r>
            <a:r>
              <a:rPr lang="de-DE" altLang="de-DE" sz="2000"/>
              <a:t>Nf von Hans Buchheim – eine fachliche „</a:t>
            </a:r>
            <a:r>
              <a:rPr lang="de-DE" altLang="de-DE" sz="2000" b="1"/>
              <a:t>Richtungsentscheidung</a:t>
            </a:r>
            <a:r>
              <a:rPr lang="de-DE" altLang="de-DE" sz="2000"/>
              <a:t>“, die (kaum überraschend) nicht spannungsfrei verläuft.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000"/>
              <a:t>Falter kommt von der FU Berlin nach Mainz und bringt auch gleich zwei Postdocs (Jürgen Winkler, Siegfried Schumann) mit.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itchFamily="2" charset="2"/>
              <a:buChar char="Þ"/>
            </a:pPr>
            <a:r>
              <a:rPr lang="de-DE" altLang="de-DE" sz="2000"/>
              <a:t>Lehre und Forschung im Bereich „</a:t>
            </a:r>
            <a:r>
              <a:rPr lang="de-DE" altLang="de-DE" sz="2000" b="1"/>
              <a:t>System der BRD</a:t>
            </a:r>
            <a:r>
              <a:rPr lang="de-DE" altLang="de-DE" sz="2000"/>
              <a:t>“ ändern sich erheblich; und: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itchFamily="2" charset="2"/>
              <a:buChar char="Þ"/>
            </a:pPr>
            <a:r>
              <a:rPr lang="de-DE" altLang="de-DE" sz="2000"/>
              <a:t>Die Ausbildung in </a:t>
            </a:r>
            <a:r>
              <a:rPr lang="de-DE" altLang="de-DE" sz="2000" b="1"/>
              <a:t>Methoden der empirischen Sozialforschung </a:t>
            </a:r>
            <a:r>
              <a:rPr lang="de-DE" altLang="de-DE" sz="2000"/>
              <a:t>(inkl. Statistik) wird ausgebaut, das bisherige Pflichtseminar in „</a:t>
            </a:r>
            <a:r>
              <a:rPr lang="de-DE" altLang="de-DE" sz="2000" b="1"/>
              <a:t>Hermeneutik</a:t>
            </a:r>
            <a:r>
              <a:rPr lang="de-DE" altLang="de-DE" sz="2000"/>
              <a:t>“ (als letztes in D!) dagegen abgeschafft.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000"/>
              <a:t>Falter hatte Studien- und Forschungsaufenthalte in den </a:t>
            </a:r>
            <a:r>
              <a:rPr lang="de-DE" altLang="de-DE" sz="2000" b="1"/>
              <a:t>USA</a:t>
            </a:r>
            <a:r>
              <a:rPr lang="de-DE" altLang="de-DE" sz="2000"/>
              <a:t> absolviert, zum Methodenstreit in den USA zwischen historisch und empirisch-sozialwissenschaftlich orientierter Politikwissenschaft habilitiert und selbst zu „historischen“ Themen </a:t>
            </a:r>
            <a:r>
              <a:rPr lang="de-DE" altLang="de-DE" sz="2000" b="1"/>
              <a:t>mit empirisch-quantitativen Methoden </a:t>
            </a:r>
            <a:r>
              <a:rPr lang="de-DE" altLang="de-DE" sz="2000"/>
              <a:t>gearbeitet: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itchFamily="2" charset="2"/>
              <a:buChar char="Þ"/>
            </a:pPr>
            <a:r>
              <a:rPr lang="de-DE" altLang="de-DE" sz="2000"/>
              <a:t>Die </a:t>
            </a:r>
            <a:r>
              <a:rPr lang="de-DE" altLang="de-DE" sz="2000" b="1">
                <a:highlight>
                  <a:srgbClr val="FFFF00"/>
                </a:highlight>
              </a:rPr>
              <a:t>theoriegeleitete empirische Systemforschung </a:t>
            </a:r>
            <a:r>
              <a:rPr lang="de-DE" altLang="de-DE" sz="2000"/>
              <a:t>war in Mainz angekommen!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altLang="de-DE" sz="2000"/>
              <a:t>(</a:t>
            </a:r>
            <a:r>
              <a:rPr lang="de-DE" altLang="de-DE" sz="2000" b="1"/>
              <a:t>Ende der 1. Halbzeit</a:t>
            </a:r>
            <a:r>
              <a:rPr lang="de-DE" altLang="de-DE" sz="2000"/>
              <a:t>: 4 Professoren, knapp 15 Bedienstete ingesamt)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040565C2-02ED-4611-BCD5-BB1140E839FA}" type="slidenum">
              <a:rPr lang="de-DE" altLang="de-DE">
                <a:solidFill>
                  <a:srgbClr val="898989"/>
                </a:solidFill>
              </a:rPr>
              <a:pPr algn="l" eaLnBrk="1" hangingPunct="1"/>
              <a:t>10</a:t>
            </a:fld>
            <a:endParaRPr lang="de-DE" altLang="de-D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26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/>
        </p:nvCxnSpPr>
        <p:spPr>
          <a:xfrm>
            <a:off x="812800" y="6477000"/>
            <a:ext cx="355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12800" y="-76200"/>
            <a:ext cx="6705600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300" b="1" spc="100">
                <a:solidFill>
                  <a:schemeClr val="bg1"/>
                </a:solidFill>
                <a:latin typeface="Arial Narrow" pitchFamily="34" charset="0"/>
                <a:cs typeface="Arial Narrow"/>
              </a:rPr>
              <a:t>Dies ist eine Überschrift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12800" y="-50800"/>
            <a:ext cx="6705600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300" b="1" spc="100">
                <a:solidFill>
                  <a:schemeClr val="bg1"/>
                </a:solidFill>
                <a:latin typeface="Arial Narrow" pitchFamily="34" charset="0"/>
                <a:cs typeface="Arial Narrow"/>
              </a:rPr>
              <a:t>Dies ist eine Überschrift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98324" y="532191"/>
            <a:ext cx="10759288" cy="661609"/>
          </a:xfrm>
        </p:spPr>
        <p:txBody>
          <a:bodyPr>
            <a:normAutofit/>
          </a:bodyPr>
          <a:lstStyle/>
          <a:p>
            <a:r>
              <a:rPr lang="de-DE" sz="3600"/>
              <a:t>nicht genug: Es wächst und wächst ...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498323" y="1308100"/>
            <a:ext cx="10759289" cy="44958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000"/>
              <a:t>Anfang der 90er Jahre wurden im Übrigen </a:t>
            </a:r>
            <a:r>
              <a:rPr lang="de-DE" altLang="de-DE" sz="2000" b="1"/>
              <a:t>nicht mehr drei, sondern vier Professuren </a:t>
            </a:r>
            <a:r>
              <a:rPr lang="de-DE" altLang="de-DE" sz="2000"/>
              <a:t>als </a:t>
            </a:r>
            <a:r>
              <a:rPr lang="de-DE" altLang="de-DE" sz="2000" b="1"/>
              <a:t>Minimum</a:t>
            </a:r>
            <a:r>
              <a:rPr lang="de-DE" altLang="de-DE" sz="2000"/>
              <a:t> für ein politikwissenschaftliches Institut empfohlen, nämlich neben </a:t>
            </a:r>
            <a:r>
              <a:rPr lang="de-DE" altLang="de-DE" sz="2000" b="1"/>
              <a:t>Innen-, vergleichender und Außenperspektive </a:t>
            </a:r>
            <a:r>
              <a:rPr lang="de-DE" altLang="de-DE" sz="2000"/>
              <a:t>auch die </a:t>
            </a:r>
            <a:r>
              <a:rPr lang="de-DE" altLang="de-DE" sz="2000" b="1">
                <a:highlight>
                  <a:srgbClr val="FFFF00"/>
                </a:highlight>
              </a:rPr>
              <a:t>Politische Theorie</a:t>
            </a:r>
            <a:r>
              <a:rPr lang="de-DE" altLang="de-DE" sz="2000">
                <a:highlight>
                  <a:srgbClr val="FFFF00"/>
                </a:highlight>
              </a:rPr>
              <a:t> </a:t>
            </a:r>
            <a:r>
              <a:rPr lang="de-DE" altLang="de-DE" sz="2000"/>
              <a:t>(die </a:t>
            </a:r>
            <a:r>
              <a:rPr lang="de-DE" altLang="de-DE" sz="2000" b="1"/>
              <a:t>normative</a:t>
            </a:r>
            <a:r>
              <a:rPr lang="de-DE" altLang="de-DE" sz="2000"/>
              <a:t>, aber auch die „</a:t>
            </a:r>
            <a:r>
              <a:rPr lang="de-DE" altLang="de-DE" sz="2000" b="1"/>
              <a:t>positive</a:t>
            </a:r>
            <a:r>
              <a:rPr lang="de-DE" altLang="de-DE" sz="2000"/>
              <a:t>“ als Grundlage für alle empirischen Fragestellungen).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itchFamily="2" charset="2"/>
              <a:buChar char="Þ"/>
            </a:pPr>
            <a:r>
              <a:rPr lang="de-DE" altLang="de-DE" sz="2000" b="1"/>
              <a:t>1994</a:t>
            </a:r>
            <a:r>
              <a:rPr lang="de-DE" altLang="de-DE" sz="2000"/>
              <a:t> erhält das Institut endlich „offiziell“ diese </a:t>
            </a:r>
            <a:r>
              <a:rPr lang="de-DE" altLang="de-DE" sz="2000" b="1"/>
              <a:t>4. „Eck“-Professur</a:t>
            </a:r>
            <a:r>
              <a:rPr lang="de-DE" altLang="de-DE" sz="2000"/>
              <a:t> (1994-95 Dicke, 1995-98 Druwe, 2003-2021 Zimmerling, seitdem Landwehr).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000"/>
              <a:t>Ebenfalls </a:t>
            </a:r>
            <a:r>
              <a:rPr lang="de-DE" altLang="de-DE" sz="2000" b="1"/>
              <a:t>1994</a:t>
            </a:r>
            <a:r>
              <a:rPr lang="de-DE" altLang="de-DE" sz="2000"/>
              <a:t> kann das Institut außerdem erstmals eine </a:t>
            </a:r>
            <a:r>
              <a:rPr lang="de-DE" altLang="de-DE" sz="2000" b="1"/>
              <a:t>Professur für „</a:t>
            </a:r>
            <a:r>
              <a:rPr lang="de-DE" altLang="de-DE" sz="2000" b="1">
                <a:highlight>
                  <a:srgbClr val="FFFF00"/>
                </a:highlight>
              </a:rPr>
              <a:t>Wirtschaft und Gesellschaft“/Politik und Wirtschaft</a:t>
            </a:r>
            <a:r>
              <a:rPr lang="de-DE" altLang="de-DE" sz="2000" b="1"/>
              <a:t> </a:t>
            </a:r>
            <a:r>
              <a:rPr lang="de-DE" altLang="de-DE" sz="2000"/>
              <a:t>als </a:t>
            </a:r>
            <a:r>
              <a:rPr lang="de-DE" altLang="de-DE" sz="2000" b="1"/>
              <a:t>5. Professur </a:t>
            </a:r>
            <a:r>
              <a:rPr lang="de-DE" altLang="de-DE" sz="2000"/>
              <a:t>besetzen (1994-99 W. Merkel, 2000-2010 Kunz, 2011-2021 Landwehr, jetzt Callaghan).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de-DE" altLang="de-DE" sz="2000" b="1"/>
              <a:t>Alleinstellungsmerkmal</a:t>
            </a:r>
            <a:r>
              <a:rPr lang="de-DE" altLang="de-DE" sz="2000"/>
              <a:t> des Instituts für D! Zugleich einzige dauerhafte Professur, die das Institut zur Zeit ihrer Einrichtung nicht (heute aber sehr wohl) unbedingt benötigte.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de-DE" altLang="de-DE" sz="200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040565C2-02ED-4611-BCD5-BB1140E839FA}" type="slidenum">
              <a:rPr lang="de-DE" altLang="de-DE">
                <a:solidFill>
                  <a:srgbClr val="898989"/>
                </a:solidFill>
              </a:rPr>
              <a:pPr algn="l" eaLnBrk="1" hangingPunct="1"/>
              <a:t>11</a:t>
            </a:fld>
            <a:endParaRPr lang="de-DE" altLang="de-D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81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/>
        </p:nvCxnSpPr>
        <p:spPr>
          <a:xfrm>
            <a:off x="812800" y="6477000"/>
            <a:ext cx="355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12800" y="-76200"/>
            <a:ext cx="6705600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300" b="1" spc="100">
                <a:solidFill>
                  <a:schemeClr val="bg1"/>
                </a:solidFill>
                <a:latin typeface="Arial Narrow" pitchFamily="34" charset="0"/>
                <a:cs typeface="Arial Narrow"/>
              </a:rPr>
              <a:t>Dies ist eine Überschrift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12800" y="-50800"/>
            <a:ext cx="6705600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300" b="1" spc="100">
                <a:solidFill>
                  <a:schemeClr val="bg1"/>
                </a:solidFill>
                <a:latin typeface="Arial Narrow" pitchFamily="34" charset="0"/>
                <a:cs typeface="Arial Narrow"/>
              </a:rPr>
              <a:t>Dies ist eine Überschrift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98324" y="532191"/>
            <a:ext cx="10759288" cy="661609"/>
          </a:xfrm>
        </p:spPr>
        <p:txBody>
          <a:bodyPr>
            <a:normAutofit/>
          </a:bodyPr>
          <a:lstStyle/>
          <a:p>
            <a:r>
              <a:rPr lang="de-DE" sz="3600"/>
              <a:t>... und wächst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498323" y="1308100"/>
            <a:ext cx="10759289" cy="44958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000"/>
              <a:t>Eine “</a:t>
            </a:r>
            <a:r>
              <a:rPr lang="de-DE" altLang="de-DE" sz="2000" b="1"/>
              <a:t>Zeitenwende</a:t>
            </a:r>
            <a:r>
              <a:rPr lang="de-DE" altLang="de-DE" sz="2000"/>
              <a:t>“ eigener Art erleben die Universitäten in D zu Beginn der 2000er Jahre: das große Revirement der meisten Studiengänge zu </a:t>
            </a:r>
            <a:r>
              <a:rPr lang="de-DE" altLang="de-DE" sz="2000" b="1"/>
              <a:t>BA/MA- </a:t>
            </a:r>
            <a:r>
              <a:rPr lang="de-DE" altLang="de-DE" sz="2000"/>
              <a:t>und </a:t>
            </a:r>
            <a:r>
              <a:rPr lang="de-DE" altLang="de-DE" sz="2000" b="1"/>
              <a:t>BEd/MEd-</a:t>
            </a:r>
            <a:r>
              <a:rPr lang="de-DE" altLang="de-DE" sz="2000"/>
              <a:t>Programmen</a:t>
            </a:r>
            <a:r>
              <a:rPr lang="de-DE" altLang="de-DE" sz="2000" b="1"/>
              <a:t>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itchFamily="2" charset="2"/>
              <a:buChar char="Þ"/>
            </a:pPr>
            <a:r>
              <a:rPr lang="de-DE" altLang="de-DE" sz="2000"/>
              <a:t>Erheblicher </a:t>
            </a:r>
            <a:r>
              <a:rPr lang="de-DE" altLang="de-DE" sz="2000" b="1"/>
              <a:t>neuer Bedarf in der Lehre</a:t>
            </a:r>
            <a:r>
              <a:rPr lang="de-DE" altLang="de-DE" sz="2000"/>
              <a:t>, v. a. in den Lehramtstudiengängen.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000"/>
              <a:t>Hinzu kommen wachsende Studierendenzahlen, die zu weiterem Mehrbedarf führen.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itchFamily="2" charset="2"/>
              <a:buChar char="Þ"/>
            </a:pPr>
            <a:r>
              <a:rPr lang="de-DE" altLang="de-DE" sz="2000"/>
              <a:t>Mehrere „</a:t>
            </a:r>
            <a:r>
              <a:rPr lang="de-DE" altLang="de-DE" sz="2000" b="1"/>
              <a:t>Hochschulpakte</a:t>
            </a:r>
            <a:r>
              <a:rPr lang="de-DE" altLang="de-DE" sz="2000"/>
              <a:t>“ bringen temporäre Mittel auch für unser Institut, die das für die Lehre unbedingt erforderliche weitere Wachstum ermöglichen: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altLang="de-DE" sz="2000" b="1"/>
              <a:t>	- 2009</a:t>
            </a:r>
            <a:r>
              <a:rPr lang="de-DE" altLang="de-DE" sz="2000"/>
              <a:t> </a:t>
            </a:r>
            <a:r>
              <a:rPr lang="de-DE" altLang="de-DE" sz="2000" b="1">
                <a:highlight>
                  <a:srgbClr val="FFFF00"/>
                </a:highlight>
              </a:rPr>
              <a:t>Methoden-Professur</a:t>
            </a:r>
            <a:r>
              <a:rPr lang="de-DE" altLang="de-DE" sz="2000" b="1"/>
              <a:t> </a:t>
            </a:r>
            <a:r>
              <a:rPr lang="de-DE" altLang="de-DE" sz="2000"/>
              <a:t>(2009-12 Arzheimer, 2012-17 Faas, seit 2018 Huber);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altLang="de-DE" sz="2000" b="1"/>
              <a:t>	- 2012 </a:t>
            </a:r>
            <a:r>
              <a:rPr lang="de-DE" altLang="de-DE" sz="2000" b="1">
                <a:highlight>
                  <a:srgbClr val="FFFF00"/>
                </a:highlight>
              </a:rPr>
              <a:t>Fachdidaktik-Professur</a:t>
            </a:r>
            <a:r>
              <a:rPr lang="de-DE" altLang="de-DE" sz="2000"/>
              <a:t> (Pohl).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000"/>
              <a:t>Durch Abgabe anderer Stellen und lange Verhandlungen: inzwischen „verdauert“.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itchFamily="2" charset="2"/>
              <a:buChar char="Þ"/>
            </a:pPr>
            <a:endParaRPr lang="de-DE" altLang="de-DE" sz="200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itchFamily="2" charset="2"/>
              <a:buChar char="Þ"/>
            </a:pPr>
            <a:r>
              <a:rPr lang="de-DE" altLang="de-DE" sz="2000"/>
              <a:t>Aus den Anfängen 1963 mit einer Professur und vielleicht 2-3 Personen „staff“ wird so das heutige Institut mit </a:t>
            </a:r>
            <a:r>
              <a:rPr lang="de-DE" altLang="de-DE" sz="2000" b="1"/>
              <a:t>sieben Professuren und insgesamt ca. 45 Bediensteten</a:t>
            </a:r>
            <a:r>
              <a:rPr lang="de-DE" altLang="de-DE" sz="2000"/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de-DE" altLang="de-DE" sz="200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040565C2-02ED-4611-BCD5-BB1140E839FA}" type="slidenum">
              <a:rPr lang="de-DE" altLang="de-DE">
                <a:solidFill>
                  <a:srgbClr val="898989"/>
                </a:solidFill>
              </a:rPr>
              <a:pPr algn="l" eaLnBrk="1" hangingPunct="1"/>
              <a:t>12</a:t>
            </a:fld>
            <a:endParaRPr lang="de-DE" altLang="de-D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31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/>
        </p:nvCxnSpPr>
        <p:spPr>
          <a:xfrm>
            <a:off x="812800" y="6477000"/>
            <a:ext cx="355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12800" y="-76200"/>
            <a:ext cx="6705600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300" b="1" spc="100">
                <a:solidFill>
                  <a:schemeClr val="bg1"/>
                </a:solidFill>
                <a:latin typeface="Arial Narrow" pitchFamily="34" charset="0"/>
                <a:cs typeface="Arial Narrow"/>
              </a:rPr>
              <a:t>Dies ist eine Überschrift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12800" y="-50800"/>
            <a:ext cx="6705600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300" b="1" spc="100">
                <a:solidFill>
                  <a:schemeClr val="bg1"/>
                </a:solidFill>
                <a:latin typeface="Arial Narrow" pitchFamily="34" charset="0"/>
                <a:cs typeface="Arial Narrow"/>
              </a:rPr>
              <a:t>Dies ist eine Überschrift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98324" y="532191"/>
            <a:ext cx="10759288" cy="661609"/>
          </a:xfrm>
        </p:spPr>
        <p:txBody>
          <a:bodyPr>
            <a:normAutofit/>
          </a:bodyPr>
          <a:lstStyle/>
          <a:p>
            <a:r>
              <a:rPr lang="de-DE" sz="3600"/>
              <a:t>2 weitere wesentliche Entwicklungsaspekte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498323" y="1308100"/>
            <a:ext cx="10759289" cy="4495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altLang="de-DE" sz="2000"/>
              <a:t>1) Mit der gezielten Einrichtung der </a:t>
            </a:r>
            <a:r>
              <a:rPr lang="de-DE" altLang="de-DE" sz="2000" b="1"/>
              <a:t>MA-Studiengänge</a:t>
            </a:r>
            <a:r>
              <a:rPr lang="de-DE" altLang="de-DE" sz="2000"/>
              <a:t> wurden im Laufe der Jahre </a:t>
            </a:r>
            <a:r>
              <a:rPr lang="de-DE" altLang="de-DE" sz="2000" b="1"/>
              <a:t>entscheidende Weichen </a:t>
            </a:r>
            <a:r>
              <a:rPr lang="de-DE" altLang="de-DE" sz="2000"/>
              <a:t>gestellt: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altLang="de-DE" sz="2000"/>
              <a:t>	</a:t>
            </a:r>
            <a:r>
              <a:rPr lang="de-DE" altLang="de-DE" sz="2000" b="1"/>
              <a:t>2011</a:t>
            </a:r>
            <a:r>
              <a:rPr lang="de-DE" altLang="de-DE" sz="2000"/>
              <a:t>: </a:t>
            </a:r>
            <a:r>
              <a:rPr lang="de-DE" altLang="de-DE" sz="2000" b="1"/>
              <a:t>MA Empirische Demokratieforschung</a:t>
            </a:r>
            <a:endParaRPr lang="de-DE" altLang="de-DE" sz="200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altLang="de-DE" sz="2000"/>
              <a:t>	</a:t>
            </a:r>
            <a:r>
              <a:rPr lang="de-DE" altLang="de-DE" sz="2000" b="1"/>
              <a:t>2011</a:t>
            </a:r>
            <a:r>
              <a:rPr lang="de-DE" altLang="de-DE" sz="2000"/>
              <a:t>: </a:t>
            </a:r>
            <a:r>
              <a:rPr lang="de-DE" altLang="de-DE" sz="2000" b="1"/>
              <a:t>trinationaler MA European Studies</a:t>
            </a:r>
            <a:endParaRPr lang="de-DE" altLang="de-DE" sz="200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altLang="de-DE" sz="2000" b="1"/>
              <a:t>	2017</a:t>
            </a:r>
            <a:r>
              <a:rPr lang="de-DE" altLang="de-DE" sz="2000"/>
              <a:t>: </a:t>
            </a:r>
            <a:r>
              <a:rPr lang="de-DE" altLang="de-DE" sz="2000" b="1"/>
              <a:t>MA Politische Ökonomie und Internationale Beziehungen</a:t>
            </a:r>
            <a:endParaRPr lang="de-DE" altLang="de-DE" sz="200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itchFamily="2" charset="2"/>
              <a:buChar char="Þ"/>
            </a:pPr>
            <a:r>
              <a:rPr lang="de-DE" altLang="de-DE" sz="2000"/>
              <a:t>Diese MAs </a:t>
            </a:r>
            <a:r>
              <a:rPr lang="de-DE" altLang="de-DE" sz="2000" b="1"/>
              <a:t>schärfen das Profil </a:t>
            </a:r>
            <a:r>
              <a:rPr lang="de-DE" altLang="de-DE" sz="2000"/>
              <a:t>der Instituts; ABER: die </a:t>
            </a:r>
            <a:r>
              <a:rPr lang="de-DE" altLang="de-DE" sz="2000" b="1"/>
              <a:t>Lehranforderungen</a:t>
            </a:r>
            <a:r>
              <a:rPr lang="de-DE" altLang="de-DE" sz="2000"/>
              <a:t> dieser Studiengänge haben einen kaum zu überschätzenden Einfluss u. a. auf die Besetzung von Professuren!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de-DE" altLang="de-DE" sz="200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altLang="de-DE" sz="2000"/>
              <a:t>2) Eine Zäsur ganz anderer Art, die das Institut verändert hat, gab es </a:t>
            </a:r>
            <a:r>
              <a:rPr lang="de-DE" altLang="de-DE" sz="2000" b="1"/>
              <a:t>2003</a:t>
            </a:r>
            <a:r>
              <a:rPr lang="de-DE" altLang="de-DE" sz="2000"/>
              <a:t>: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itchFamily="2" charset="2"/>
              <a:buChar char="-"/>
            </a:pPr>
            <a:r>
              <a:rPr lang="de-DE" altLang="de-DE" sz="2000"/>
              <a:t>Die </a:t>
            </a:r>
            <a:r>
              <a:rPr lang="de-DE" altLang="de-DE" sz="2000" b="1"/>
              <a:t>ersten 13 Professoren </a:t>
            </a:r>
            <a:r>
              <a:rPr lang="de-DE" altLang="de-DE" sz="2000"/>
              <a:t>am Institut waren – </a:t>
            </a:r>
            <a:r>
              <a:rPr lang="de-DE" altLang="de-DE" sz="2000" b="1"/>
              <a:t>40 Jahre lang</a:t>
            </a:r>
            <a:r>
              <a:rPr lang="de-DE" altLang="de-DE" sz="2000"/>
              <a:t> – </a:t>
            </a:r>
            <a:r>
              <a:rPr lang="de-DE" altLang="de-DE" sz="2000" b="1"/>
              <a:t>zu 100 %</a:t>
            </a:r>
            <a:r>
              <a:rPr lang="de-DE" altLang="de-DE" sz="2000"/>
              <a:t> </a:t>
            </a:r>
            <a:r>
              <a:rPr lang="de-DE" altLang="de-DE" sz="2000" b="1"/>
              <a:t>männlich</a:t>
            </a:r>
            <a:r>
              <a:rPr lang="de-DE" altLang="de-DE" sz="2000"/>
              <a:t>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itchFamily="2" charset="2"/>
              <a:buChar char="-"/>
            </a:pPr>
            <a:r>
              <a:rPr lang="de-DE" altLang="de-DE" sz="2000"/>
              <a:t>Von den </a:t>
            </a:r>
            <a:r>
              <a:rPr lang="de-DE" altLang="de-DE" sz="2000" b="1"/>
              <a:t>12 seit 2003 Berufenen </a:t>
            </a:r>
            <a:r>
              <a:rPr lang="de-DE" altLang="de-DE" sz="2000"/>
              <a:t>waren immerhin </a:t>
            </a:r>
            <a:r>
              <a:rPr lang="de-DE" altLang="de-DE" sz="2000" b="1"/>
              <a:t>5 weiblich</a:t>
            </a:r>
            <a:r>
              <a:rPr lang="de-DE" altLang="de-DE" sz="2000"/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de-DE" altLang="de-DE" sz="200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040565C2-02ED-4611-BCD5-BB1140E839FA}" type="slidenum">
              <a:rPr lang="de-DE" altLang="de-DE">
                <a:solidFill>
                  <a:srgbClr val="898989"/>
                </a:solidFill>
              </a:rPr>
              <a:pPr algn="l" eaLnBrk="1" hangingPunct="1"/>
              <a:t>13</a:t>
            </a:fld>
            <a:endParaRPr lang="de-DE" altLang="de-D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70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/>
        </p:nvCxnSpPr>
        <p:spPr>
          <a:xfrm>
            <a:off x="812800" y="6477000"/>
            <a:ext cx="355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12800" y="-76200"/>
            <a:ext cx="6705600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300" b="1" spc="100">
                <a:solidFill>
                  <a:schemeClr val="bg1"/>
                </a:solidFill>
                <a:latin typeface="Arial Narrow" pitchFamily="34" charset="0"/>
                <a:cs typeface="Arial Narrow"/>
              </a:rPr>
              <a:t>Dies ist eine Überschrift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12800" y="-50800"/>
            <a:ext cx="6705600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300" b="1" spc="100">
                <a:solidFill>
                  <a:schemeClr val="bg1"/>
                </a:solidFill>
                <a:latin typeface="Arial Narrow" pitchFamily="34" charset="0"/>
                <a:cs typeface="Arial Narrow"/>
              </a:rPr>
              <a:t>Dies ist eine Überschrift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98324" y="532191"/>
            <a:ext cx="11076642" cy="661609"/>
          </a:xfrm>
        </p:spPr>
        <p:txBody>
          <a:bodyPr>
            <a:normAutofit/>
          </a:bodyPr>
          <a:lstStyle/>
          <a:p>
            <a:r>
              <a:rPr lang="de-DE" sz="3600"/>
              <a:t>Freunde der Mainzer Politikwissenschaft e. v.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314793" y="1308100"/>
            <a:ext cx="11512446" cy="4702956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320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3200"/>
              <a:t>Seit 2006 gibt es einen </a:t>
            </a:r>
            <a:r>
              <a:rPr lang="de-DE" sz="3200" b="1"/>
              <a:t>Alumni/ae- und Ehemaligen-Verein </a:t>
            </a:r>
            <a:r>
              <a:rPr lang="de-DE" sz="3200"/>
              <a:t>(FMPW e. V.) des Instituts mit inzwischen ca. </a:t>
            </a:r>
            <a:r>
              <a:rPr lang="de-DE" sz="3200" b="1"/>
              <a:t>243 Mitgliedern</a:t>
            </a:r>
            <a:r>
              <a:rPr lang="de-DE" sz="3200"/>
              <a:t>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3200"/>
              <a:t>Fabio Best, der aktuelle Vorsitzende, gibt oder schickt Ihnen – sollten Sie noch nicht Mitglied sein – sicher gerne einen </a:t>
            </a:r>
            <a:r>
              <a:rPr lang="de-DE" sz="3200" b="1"/>
              <a:t>Aufnahmeantrag</a:t>
            </a:r>
            <a:r>
              <a:rPr lang="de-DE" sz="3200"/>
              <a:t>!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040565C2-02ED-4611-BCD5-BB1140E839FA}" type="slidenum">
              <a:rPr lang="de-DE" altLang="de-DE">
                <a:solidFill>
                  <a:srgbClr val="898989"/>
                </a:solidFill>
              </a:rPr>
              <a:pPr algn="l" eaLnBrk="1" hangingPunct="1"/>
              <a:t>14</a:t>
            </a:fld>
            <a:endParaRPr lang="de-DE" altLang="de-D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67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/>
        </p:nvCxnSpPr>
        <p:spPr>
          <a:xfrm>
            <a:off x="812800" y="6477000"/>
            <a:ext cx="355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12800" y="-76200"/>
            <a:ext cx="6705600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300" b="1" spc="100">
                <a:solidFill>
                  <a:schemeClr val="bg1"/>
                </a:solidFill>
                <a:latin typeface="Arial Narrow" pitchFamily="34" charset="0"/>
                <a:cs typeface="Arial Narrow"/>
              </a:rPr>
              <a:t>Dies ist eine Überschrift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12800" y="-50800"/>
            <a:ext cx="6705600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300" b="1" spc="100">
                <a:solidFill>
                  <a:schemeClr val="bg1"/>
                </a:solidFill>
                <a:latin typeface="Arial Narrow" pitchFamily="34" charset="0"/>
                <a:cs typeface="Arial Narrow"/>
              </a:rPr>
              <a:t>Dies ist eine Überschrift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98324" y="532191"/>
            <a:ext cx="11076642" cy="661609"/>
          </a:xfrm>
        </p:spPr>
        <p:txBody>
          <a:bodyPr>
            <a:normAutofit/>
          </a:bodyPr>
          <a:lstStyle/>
          <a:p>
            <a:r>
              <a:rPr lang="de-DE" sz="3600"/>
              <a:t>Literatur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314793" y="1308100"/>
            <a:ext cx="11512446" cy="4702956"/>
          </a:xfrm>
        </p:spPr>
        <p:txBody>
          <a:bodyPr>
            <a:noAutofit/>
          </a:bodyPr>
          <a:lstStyle/>
          <a:p>
            <a:r>
              <a:rPr lang="en-US" sz="2000"/>
              <a:t>Almond, Gabriel A. 1990, </a:t>
            </a:r>
            <a:r>
              <a:rPr lang="en-US" sz="2000" i="1"/>
              <a:t>A Discipline Divided. Schools and Sects in Political Science</a:t>
            </a:r>
            <a:r>
              <a:rPr lang="en-US" sz="2000"/>
              <a:t>, Newbury Park, Calif.: Sage. </a:t>
            </a:r>
          </a:p>
          <a:p>
            <a:r>
              <a:rPr lang="en-US" sz="2000"/>
              <a:t>Babb, James 2018, </a:t>
            </a:r>
            <a:r>
              <a:rPr lang="en-US" sz="2000" i="1"/>
              <a:t>A World History of Political Thought</a:t>
            </a:r>
            <a:r>
              <a:rPr lang="en-US" sz="2000"/>
              <a:t>, Cheltenham: Edward Elgar. </a:t>
            </a:r>
          </a:p>
          <a:p>
            <a:r>
              <a:rPr lang="en-US" sz="2000"/>
              <a:t>Falter, Jürgen W. 1982, </a:t>
            </a:r>
            <a:r>
              <a:rPr lang="en-US" sz="2000" i="1"/>
              <a:t>Der ‘Positivismusstreit’ in der amerikanischen Politikwissenschaft</a:t>
            </a:r>
            <a:r>
              <a:rPr lang="en-US" sz="2000"/>
              <a:t>, Opladen. </a:t>
            </a:r>
          </a:p>
          <a:p>
            <a:r>
              <a:rPr lang="en-US" sz="2000"/>
              <a:t>Kittel, Bernhard 2009, “Eine Disziplin auf der Suche nach Wissenschaftlichkeit: Entwicklung und Stand der Methoden in der deutschen Politikwissenschaft”, in: Kropp, Sabine, Rüdiger Schmitt-Beck, Reinhard Wolf und Ruth Zimmerling (Hg.), </a:t>
            </a:r>
            <a:r>
              <a:rPr lang="en-US" sz="2000" i="1"/>
              <a:t>Politikwissenschaft in Deutschland. Eine Bestandsaufnahme zu 50 Jahren PVS</a:t>
            </a:r>
            <a:r>
              <a:rPr lang="en-US" sz="2000"/>
              <a:t>. PVS 50: 3 (Sept. 2009), 577-603. </a:t>
            </a:r>
          </a:p>
          <a:p>
            <a:r>
              <a:rPr lang="en-US" sz="2000"/>
              <a:t>Mohr, Arno 1986, “Die Durchsetzung der Politikwissenschaft an deutschen Hochschulen und die Entwicklung der Deutschen Vereinigung für Politische Wissenschaft”, in: v. Beyme, Klaus (Hg.), </a:t>
            </a:r>
            <a:r>
              <a:rPr lang="en-US" sz="2000" i="1"/>
              <a:t>Politikwissenschaft in der Bundesrepublik Deutschland. Entwicklungsprobleme einer Disziplin</a:t>
            </a:r>
            <a:r>
              <a:rPr lang="en-US" sz="2000"/>
              <a:t>. PVS-Sonderheft 27/1986, Opladen: Westdeutscher Verlag, 62-77.</a:t>
            </a:r>
          </a:p>
          <a:p>
            <a:r>
              <a:rPr lang="de-DE" sz="2000"/>
              <a:t>Verzeichnis der Professorinnen und Professoren der Universität Mainz 1477-1973. URI: </a:t>
            </a:r>
            <a:r>
              <a:rPr lang="de-DE" sz="2000" u="sng">
                <a:hlinkClick r:id="rId3"/>
              </a:rPr>
              <a:t>http://gutenberg-biographics.ub.uni-mainz.de/id/b41a3564-61bd-482a-a963-5605b97e3ca6</a:t>
            </a:r>
            <a:r>
              <a:rPr lang="de-DE" sz="2000"/>
              <a:t>.</a:t>
            </a:r>
            <a:endParaRPr lang="en-US" sz="200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de-DE" sz="140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040565C2-02ED-4611-BCD5-BB1140E839FA}" type="slidenum">
              <a:rPr lang="de-DE" altLang="de-DE">
                <a:solidFill>
                  <a:srgbClr val="898989"/>
                </a:solidFill>
              </a:rPr>
              <a:pPr algn="l" eaLnBrk="1" hangingPunct="1"/>
              <a:t>15</a:t>
            </a:fld>
            <a:endParaRPr lang="de-DE" altLang="de-D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08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64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107AF5E-3A00-A010-FF55-2C3F3966C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79786"/>
          </a:xfrm>
        </p:spPr>
        <p:txBody>
          <a:bodyPr>
            <a:normAutofit/>
          </a:bodyPr>
          <a:lstStyle/>
          <a:p>
            <a:r>
              <a:rPr kumimoji="0" lang="de-DE" sz="3200" b="0" i="0" u="none" strike="noStrike" kern="1200" cap="all" spc="0" normalizeH="0" baseline="0" noProof="0">
                <a:ln>
                  <a:noFill/>
                </a:ln>
                <a:solidFill>
                  <a:srgbClr val="C1002A"/>
                </a:solidFill>
                <a:effectLst/>
                <a:uLnTx/>
                <a:uFillTx/>
                <a:latin typeface="Noto Sans regular" panose="020B0502040504020204" pitchFamily="34"/>
              </a:rPr>
              <a:t>„PoWI“ in Mainz: Wie alles begann</a:t>
            </a:r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54D1D5C-0D7C-0BA8-FD6B-C1891147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39790" y="6327489"/>
            <a:ext cx="574964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/>
              <a:t>SWR Retro Abendschau: Lehrstuhl für politische Wissenschaft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8597CE7-B85D-45A6-4174-3A90C434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7573" y="6284198"/>
            <a:ext cx="96115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13A3903-6327-8D43-A3B8-E72F082703E5}" type="slidenum">
              <a:rPr lang="de-DE"/>
              <a:pPr>
                <a:spcAft>
                  <a:spcPts val="600"/>
                </a:spcAft>
              </a:pPr>
              <a:t>2</a:t>
            </a:fld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D3ED6E8-FA45-A9D1-DE4B-958435FA9EA0}"/>
              </a:ext>
            </a:extLst>
          </p:cNvPr>
          <p:cNvSpPr txBox="1"/>
          <p:nvPr/>
        </p:nvSpPr>
        <p:spPr>
          <a:xfrm>
            <a:off x="1319135" y="2803161"/>
            <a:ext cx="888916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Videoclip mit Prof. Möbus (1963):</a:t>
            </a:r>
          </a:p>
          <a:p>
            <a:endParaRPr lang="de-DE"/>
          </a:p>
          <a:p>
            <a:r>
              <a:rPr lang="de-DE" sz="2000">
                <a:hlinkClick r:id="rId2"/>
              </a:rPr>
              <a:t>https://www.ardmediathek.de/video/swr-retro-abendschau/lehrstuhl-fuer-politische-wissenschaften/swr/Y3JpZDovL3N3ci5kZS9hZXgvbzExNzI3Nzc</a:t>
            </a:r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4074191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812800" y="-76200"/>
            <a:ext cx="6705600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300" b="1" spc="100">
                <a:solidFill>
                  <a:schemeClr val="bg1"/>
                </a:solidFill>
                <a:latin typeface="Arial Narrow" pitchFamily="34" charset="0"/>
                <a:cs typeface="Arial Narrow"/>
              </a:rPr>
              <a:t>Dies ist eine Überschrift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12800" y="-50800"/>
            <a:ext cx="6705600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300" b="1" spc="100">
                <a:solidFill>
                  <a:schemeClr val="bg1"/>
                </a:solidFill>
                <a:latin typeface="Arial Narrow" pitchFamily="34" charset="0"/>
                <a:cs typeface="Arial Narrow"/>
              </a:rPr>
              <a:t>Dies ist eine Überschrift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98324" y="532191"/>
            <a:ext cx="10169676" cy="661609"/>
          </a:xfrm>
        </p:spPr>
        <p:txBody>
          <a:bodyPr>
            <a:normAutofit/>
          </a:bodyPr>
          <a:lstStyle/>
          <a:p>
            <a:r>
              <a:rPr lang="de-DE" sz="3600"/>
              <a:t>„PoWI“ in Mainz: Die Anfänge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498323" y="1308100"/>
            <a:ext cx="10759289" cy="44958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000"/>
              <a:t>E</a:t>
            </a:r>
            <a:r>
              <a:rPr lang="de-DE" sz="2000"/>
              <a:t>rster Mainzer Prof. für Politikwissenschaft wurde </a:t>
            </a:r>
            <a:r>
              <a:rPr lang="de-DE" sz="2000" b="1"/>
              <a:t>1963</a:t>
            </a:r>
            <a:r>
              <a:rPr lang="de-DE" sz="2000"/>
              <a:t> also </a:t>
            </a:r>
            <a:r>
              <a:rPr lang="de-DE" sz="2000" b="1"/>
              <a:t>Gerhard Möbus </a:t>
            </a:r>
            <a:r>
              <a:rPr lang="de-DE" sz="2000"/>
              <a:t>(1912-1965). Sein ‚Ein-Mann-Institut‘ war der </a:t>
            </a:r>
            <a:r>
              <a:rPr lang="de-DE" sz="2000" b="1"/>
              <a:t>Philosophischen</a:t>
            </a:r>
            <a:r>
              <a:rPr lang="de-DE" sz="2000"/>
              <a:t> Fakultät zugeordnet.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/>
              <a:t>Er war </a:t>
            </a:r>
            <a:r>
              <a:rPr lang="de-DE" sz="2000" b="1"/>
              <a:t>Historiker</a:t>
            </a:r>
            <a:r>
              <a:rPr lang="de-DE" sz="2000"/>
              <a:t>, promoviert in Breslau zu „Nobilitas“ im alten Rom, habilitiert in Jena zu „Mensch und Geschichte“; außerdem </a:t>
            </a:r>
            <a:r>
              <a:rPr lang="de-DE" sz="2000" b="1"/>
              <a:t>Pädagoge</a:t>
            </a:r>
            <a:r>
              <a:rPr lang="de-DE" sz="2000"/>
              <a:t> und </a:t>
            </a:r>
            <a:r>
              <a:rPr lang="de-DE" sz="2000" b="1"/>
              <a:t>Psychologe</a:t>
            </a:r>
            <a:r>
              <a:rPr lang="de-DE" sz="2000"/>
              <a:t>; zunächst </a:t>
            </a:r>
            <a:r>
              <a:rPr lang="de-DE" sz="2000" b="1"/>
              <a:t>Prof. für Psychologie </a:t>
            </a:r>
            <a:r>
              <a:rPr lang="de-DE" sz="2000"/>
              <a:t>in Halle.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/>
              <a:t>Seine Vita war interessant, auch tragisch: Er stammte aus Breslau, gehörte dem katholisch orientierten Widerstand an, sein jüngerer Bruder wurde deswegen „versehentlich“ an seiner Stelle von Nazis zu Tode geprügelt; wäre das Attentat auf Hitler geglückt, wäre er nicht Prof. an der JGU, sondern wohl OB von Breslau/ Wrocław geworden. 1950 floh er aus der DDR ... (s. Wikipedia!)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/>
              <a:t>Was er </a:t>
            </a:r>
            <a:r>
              <a:rPr lang="de-DE" sz="2000" b="1"/>
              <a:t>politikwissenschaftlich</a:t>
            </a:r>
            <a:r>
              <a:rPr lang="de-DE" sz="2000"/>
              <a:t> geforscht und gelehrt hat, ist heute nicht mehr bekannt. Fachwissenschaftlich hat er keinen bleibenden Eindruck hinterlassen. Er publizierte v. a. zu autoritärer und demokratischer Erziehung („Unterwerfung durch Erziehung“, Mainz 1965)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itchFamily="2" charset="2"/>
              <a:buChar char="Þ"/>
            </a:pPr>
            <a:r>
              <a:rPr lang="de-DE" sz="2000"/>
              <a:t>Wie konnte jemand „Fachfremdes“ wie Möbus eine Prof. für Politikwissenschaft erhalten?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040565C2-02ED-4611-BCD5-BB1140E839FA}" type="slidenum">
              <a:rPr lang="de-DE" altLang="de-DE">
                <a:solidFill>
                  <a:srgbClr val="898989"/>
                </a:solidFill>
              </a:rPr>
              <a:pPr algn="l" eaLnBrk="1" hangingPunct="1"/>
              <a:t>3</a:t>
            </a:fld>
            <a:endParaRPr lang="de-DE" altLang="de-D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9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/>
        </p:nvCxnSpPr>
        <p:spPr>
          <a:xfrm>
            <a:off x="812800" y="6477000"/>
            <a:ext cx="355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12800" y="-76200"/>
            <a:ext cx="6705600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300" b="1" spc="100">
                <a:solidFill>
                  <a:schemeClr val="bg1"/>
                </a:solidFill>
                <a:latin typeface="Arial Narrow" pitchFamily="34" charset="0"/>
                <a:cs typeface="Arial Narrow"/>
              </a:rPr>
              <a:t>Dies ist eine Überschrift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12800" y="-50800"/>
            <a:ext cx="6705600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300" b="1" spc="100">
                <a:solidFill>
                  <a:schemeClr val="bg1"/>
                </a:solidFill>
                <a:latin typeface="Arial Narrow" pitchFamily="34" charset="0"/>
                <a:cs typeface="Arial Narrow"/>
              </a:rPr>
              <a:t>Dies ist eine Überschrift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98324" y="532191"/>
            <a:ext cx="10759288" cy="661609"/>
          </a:xfrm>
        </p:spPr>
        <p:txBody>
          <a:bodyPr>
            <a:normAutofit/>
          </a:bodyPr>
          <a:lstStyle/>
          <a:p>
            <a:r>
              <a:rPr lang="de-DE" sz="3600"/>
              <a:t>Mini-Exkurs: Politikwissenschaft damals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498323" y="1308100"/>
            <a:ext cx="10759289" cy="44958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b="1"/>
              <a:t>Politikwissenschaft</a:t>
            </a:r>
            <a:r>
              <a:rPr lang="de-DE" sz="2000"/>
              <a:t> in der BRD erst </a:t>
            </a:r>
            <a:r>
              <a:rPr lang="de-DE" sz="2000" b="1"/>
              <a:t>nach WK II</a:t>
            </a:r>
            <a:r>
              <a:rPr lang="de-DE" sz="2000"/>
              <a:t> etabliert, orientiert v. a. auf „</a:t>
            </a:r>
            <a:r>
              <a:rPr lang="de-DE" sz="2000" b="1"/>
              <a:t>Demokratiebildung</a:t>
            </a:r>
            <a:r>
              <a:rPr lang="de-DE" sz="2000"/>
              <a:t>“. Es ging also um Bildung (insbes. Lehrerbildung!), nicht um Wissenschaft i. e. S.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b="1"/>
              <a:t>1955</a:t>
            </a:r>
            <a:r>
              <a:rPr lang="de-DE" sz="2000"/>
              <a:t> </a:t>
            </a:r>
            <a:r>
              <a:rPr lang="de-DE" sz="2000" b="1"/>
              <a:t>erste Habilitation im Fach</a:t>
            </a:r>
            <a:r>
              <a:rPr lang="de-DE" sz="2000"/>
              <a:t> in D (FU Berlin). Habilitand: </a:t>
            </a:r>
            <a:r>
              <a:rPr lang="de-DE" sz="2000" b="1"/>
              <a:t>Karl Dietrich Bracher</a:t>
            </a:r>
            <a:r>
              <a:rPr lang="de-DE" sz="2000"/>
              <a:t> (*1922), der </a:t>
            </a:r>
            <a:r>
              <a:rPr lang="de-DE" sz="2000" b="1"/>
              <a:t>Geschichte, Philosophie </a:t>
            </a:r>
            <a:r>
              <a:rPr lang="de-DE" sz="2000"/>
              <a:t>etc., aber NICHT Politikwiss. studiert hatte.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b="1"/>
              <a:t>1960</a:t>
            </a:r>
            <a:r>
              <a:rPr lang="de-DE" sz="2000"/>
              <a:t> “Anerkennung der Politikwissenschaft als akademisches Ausbildungsfach für </a:t>
            </a:r>
            <a:r>
              <a:rPr lang="de-DE" sz="2000" b="1"/>
              <a:t>Sozialkundelehrer</a:t>
            </a:r>
            <a:r>
              <a:rPr lang="de-DE" sz="2000"/>
              <a:t>“ (Mohr 1986, 67).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itchFamily="2" charset="2"/>
              <a:buChar char="Þ"/>
            </a:pPr>
            <a:r>
              <a:rPr lang="de-DE" sz="2000"/>
              <a:t>Die Berufung von Möbus war also keine Mainzer Besonderheit, sondern </a:t>
            </a:r>
            <a:r>
              <a:rPr lang="de-DE" sz="2000" b="1"/>
              <a:t>typisch</a:t>
            </a:r>
            <a:r>
              <a:rPr lang="de-DE" sz="2000"/>
              <a:t> für die Zeit: </a:t>
            </a: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de-DE"/>
              <a:t>„[D]ie ersten Vertreter des Faches in der BRD ... kamen </a:t>
            </a:r>
            <a:r>
              <a:rPr lang="de-DE" b="1"/>
              <a:t>überwiegend aus den klassischen, mit der Politik in Berührung stehenden Disziplinen wie Recht, Geschichte, </a:t>
            </a:r>
            <a:r>
              <a:rPr lang="de-DE"/>
              <a:t>...“ (Mohr 1986, 65)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b="1"/>
              <a:t>Problem</a:t>
            </a:r>
            <a:r>
              <a:rPr lang="de-DE" sz="2000"/>
              <a:t>: „Sowohl das Staatsrecht als auch die Geschichtswissenschaft waren in ihrem Kern </a:t>
            </a:r>
            <a:r>
              <a:rPr lang="de-DE" sz="2000" b="1"/>
              <a:t>konservativ</a:t>
            </a:r>
            <a:r>
              <a:rPr lang="de-DE" sz="2000"/>
              <a:t> und standen </a:t>
            </a:r>
            <a:r>
              <a:rPr lang="de-DE" sz="2000" b="1"/>
              <a:t>der Demokratie fremd </a:t>
            </a:r>
            <a:r>
              <a:rPr lang="de-DE" sz="2000"/>
              <a:t>gegenüber.“ (ebd.)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itchFamily="2" charset="2"/>
              <a:buChar char="Þ"/>
            </a:pPr>
            <a:r>
              <a:rPr lang="de-DE" sz="2000"/>
              <a:t>Man berief Historiker, Juristen etc. v. a. nach </a:t>
            </a:r>
            <a:r>
              <a:rPr lang="de-DE" sz="2000" b="1"/>
              <a:t>persönlicher demokratischer Reputation</a:t>
            </a:r>
            <a:r>
              <a:rPr lang="de-DE" sz="2000"/>
              <a:t>.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040565C2-02ED-4611-BCD5-BB1140E839FA}" type="slidenum">
              <a:rPr lang="de-DE" altLang="de-DE">
                <a:solidFill>
                  <a:srgbClr val="898989"/>
                </a:solidFill>
              </a:rPr>
              <a:pPr algn="l" eaLnBrk="1" hangingPunct="1"/>
              <a:t>4</a:t>
            </a:fld>
            <a:endParaRPr lang="de-DE" altLang="de-D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81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/>
        </p:nvCxnSpPr>
        <p:spPr>
          <a:xfrm>
            <a:off x="812800" y="6477000"/>
            <a:ext cx="355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12800" y="-76200"/>
            <a:ext cx="6705600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300" b="1" spc="100">
                <a:solidFill>
                  <a:schemeClr val="bg1"/>
                </a:solidFill>
                <a:latin typeface="Arial Narrow" pitchFamily="34" charset="0"/>
                <a:cs typeface="Arial Narrow"/>
              </a:rPr>
              <a:t>Dies ist eine Überschrift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12800" y="-50800"/>
            <a:ext cx="6705600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300" b="1" spc="100">
                <a:solidFill>
                  <a:schemeClr val="bg1"/>
                </a:solidFill>
                <a:latin typeface="Arial Narrow" pitchFamily="34" charset="0"/>
                <a:cs typeface="Arial Narrow"/>
              </a:rPr>
              <a:t>Dies ist eine Überschrift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98324" y="532191"/>
            <a:ext cx="10169676" cy="661609"/>
          </a:xfrm>
        </p:spPr>
        <p:txBody>
          <a:bodyPr>
            <a:normAutofit/>
          </a:bodyPr>
          <a:lstStyle/>
          <a:p>
            <a:r>
              <a:rPr lang="de-DE" sz="3600"/>
              <a:t>Mini-Exkurs: Politikwissenschaft damals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498323" y="1308100"/>
            <a:ext cx="10759289" cy="44958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itchFamily="2" charset="2"/>
              <a:buChar char="Þ"/>
            </a:pPr>
            <a:r>
              <a:rPr lang="de-DE" sz="2000"/>
              <a:t>Die „Ausbilder“ der ersten genuinen Generation von Politikwissenschaftlern in der BRD waren meist selbst nicht vom Fach – mit längerfristigen </a:t>
            </a:r>
            <a:r>
              <a:rPr lang="de-DE" sz="2000" b="1"/>
              <a:t>Folgen</a:t>
            </a:r>
            <a:r>
              <a:rPr lang="de-DE" sz="2000"/>
              <a:t> für dessen Entwicklung in D: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/>
              <a:t>Deutsche Historiker und Juristen konnten eher </a:t>
            </a:r>
            <a:r>
              <a:rPr lang="de-DE" sz="2000" b="1"/>
              <a:t>Latein/Griech</a:t>
            </a:r>
            <a:r>
              <a:rPr lang="de-DE" sz="2000"/>
              <a:t>. als Englisch (und erwarteten, dass Amerikaner zum Studium nach D kommen, nicht umgekehrt).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/>
              <a:t>Sie nahmen kaum zur Kenntnis, dass sich bes. in den USA Politikwissenschaft </a:t>
            </a:r>
            <a:r>
              <a:rPr lang="de-DE" sz="2000" b="1"/>
              <a:t>seit Jahrzehnten</a:t>
            </a:r>
            <a:r>
              <a:rPr lang="de-DE" sz="2000"/>
              <a:t> als eigenständiges Fach – </a:t>
            </a:r>
            <a:r>
              <a:rPr lang="de-DE" sz="2000" b="1"/>
              <a:t>inhaltlich</a:t>
            </a:r>
            <a:r>
              <a:rPr lang="de-DE" sz="2000"/>
              <a:t> und </a:t>
            </a:r>
            <a:r>
              <a:rPr lang="de-DE" sz="2000" b="1"/>
              <a:t>methodisch</a:t>
            </a:r>
            <a:r>
              <a:rPr lang="de-DE" sz="2000"/>
              <a:t> – entwickelt hatte (</a:t>
            </a:r>
            <a:r>
              <a:rPr lang="de-DE" sz="2000" b="1"/>
              <a:t>1903</a:t>
            </a:r>
            <a:r>
              <a:rPr lang="de-DE" sz="2000"/>
              <a:t> Gründung der </a:t>
            </a:r>
            <a:r>
              <a:rPr lang="de-DE" sz="2000" i="1"/>
              <a:t>American Political Science Association</a:t>
            </a:r>
            <a:r>
              <a:rPr lang="de-DE" sz="2000"/>
              <a:t>; ein </a:t>
            </a:r>
            <a:r>
              <a:rPr lang="de-DE" sz="2000" i="1"/>
              <a:t>Political Science Quarterly </a:t>
            </a:r>
            <a:r>
              <a:rPr lang="de-DE" sz="2000"/>
              <a:t>gab es schon seit </a:t>
            </a:r>
            <a:r>
              <a:rPr lang="de-DE" sz="2000" b="1"/>
              <a:t>1886</a:t>
            </a:r>
            <a:r>
              <a:rPr lang="de-DE" sz="2000"/>
              <a:t>), auch durch brillante deutschsprachige </a:t>
            </a:r>
            <a:r>
              <a:rPr lang="de-DE" sz="2000" b="1"/>
              <a:t>Emigranten</a:t>
            </a:r>
            <a:r>
              <a:rPr lang="de-DE" sz="2000"/>
              <a:t> (Karl W. Deutsch, C. J. Friedrich u. v. a. m.).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/>
              <a:t>Politikwissenschaft als solche kam also spät in D an – mitsamt dem </a:t>
            </a:r>
            <a:r>
              <a:rPr lang="de-DE" sz="2000" b="1"/>
              <a:t>Methodenstreit</a:t>
            </a:r>
            <a:r>
              <a:rPr lang="de-DE" sz="2000"/>
              <a:t>, als der in den USA schon vorbei war (s. die Saarbrücker Habilitationsschrift von Jürgen Falter 1982)!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/>
              <a:t>Bis </a:t>
            </a:r>
            <a:r>
              <a:rPr lang="de-DE" sz="2000" b="1"/>
              <a:t>ca. 1960</a:t>
            </a:r>
            <a:r>
              <a:rPr lang="de-DE" sz="2000"/>
              <a:t> gab es überhaupt </a:t>
            </a:r>
            <a:r>
              <a:rPr lang="de-DE" sz="2000" b="1"/>
              <a:t>nur 24 </a:t>
            </a:r>
            <a:r>
              <a:rPr lang="de-DE" sz="2000"/>
              <a:t>PoWi-Professuren in der BRD, davon allein </a:t>
            </a:r>
            <a:r>
              <a:rPr lang="de-DE" sz="2000" b="1"/>
              <a:t>10 in Berlin</a:t>
            </a:r>
            <a:r>
              <a:rPr lang="de-DE" sz="2000"/>
              <a:t> (Ausnahmefall dort: 1920-1940 „Deutsche Hochschule für Politik“)!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de-DE" alt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040565C2-02ED-4611-BCD5-BB1140E839FA}" type="slidenum">
              <a:rPr lang="de-DE" altLang="de-DE">
                <a:solidFill>
                  <a:srgbClr val="898989"/>
                </a:solidFill>
              </a:rPr>
              <a:pPr algn="l" eaLnBrk="1" hangingPunct="1"/>
              <a:t>5</a:t>
            </a:fld>
            <a:endParaRPr lang="de-DE" altLang="de-D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59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/>
        </p:nvCxnSpPr>
        <p:spPr>
          <a:xfrm>
            <a:off x="812800" y="6477000"/>
            <a:ext cx="355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12800" y="-76200"/>
            <a:ext cx="6705600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300" b="1" spc="100">
                <a:solidFill>
                  <a:schemeClr val="bg1"/>
                </a:solidFill>
                <a:latin typeface="Arial Narrow" pitchFamily="34" charset="0"/>
                <a:cs typeface="Arial Narrow"/>
              </a:rPr>
              <a:t>Dies ist eine Überschrift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12800" y="-50800"/>
            <a:ext cx="6705600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300" b="1" spc="100">
                <a:solidFill>
                  <a:schemeClr val="bg1"/>
                </a:solidFill>
                <a:latin typeface="Arial Narrow" pitchFamily="34" charset="0"/>
                <a:cs typeface="Arial Narrow"/>
              </a:rPr>
              <a:t>Dies ist eine Überschrift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98324" y="532191"/>
            <a:ext cx="10169676" cy="661609"/>
          </a:xfrm>
        </p:spPr>
        <p:txBody>
          <a:bodyPr>
            <a:normAutofit/>
          </a:bodyPr>
          <a:lstStyle/>
          <a:p>
            <a:r>
              <a:rPr lang="de-DE" sz="3600"/>
              <a:t>„PowI“ in Mainz: einige Meilensteine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498323" y="1308100"/>
            <a:ext cx="10759289" cy="44958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/>
              <a:t>Nach 1960 also: Zuständigkeit für die </a:t>
            </a:r>
            <a:r>
              <a:rPr lang="de-DE" sz="2000" b="1"/>
              <a:t>Lehrerausbildung</a:t>
            </a:r>
            <a:r>
              <a:rPr lang="de-DE" sz="2000"/>
              <a:t> im Fach Politik/Sozialkunde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itchFamily="2" charset="2"/>
              <a:buChar char="Þ"/>
            </a:pPr>
            <a:r>
              <a:rPr lang="de-DE" sz="2000" b="1"/>
              <a:t>Mehr Professuren </a:t>
            </a:r>
            <a:r>
              <a:rPr lang="de-DE" sz="2000"/>
              <a:t>müssen eingerichtet werden! Das bedeutet für </a:t>
            </a:r>
            <a:r>
              <a:rPr lang="de-DE" sz="2000" b="1"/>
              <a:t>Mainz</a:t>
            </a:r>
            <a:r>
              <a:rPr lang="de-DE" sz="2000"/>
              <a:t>: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b="1"/>
              <a:t>1966 Hans Buchheim</a:t>
            </a:r>
            <a:r>
              <a:rPr lang="de-DE" sz="2000"/>
              <a:t> (1922-2016) Nf Möbus (-1990; Lehre bis 2013) an der </a:t>
            </a:r>
            <a:r>
              <a:rPr lang="de-DE" sz="2000" b="1"/>
              <a:t>Philos. Fakultät</a:t>
            </a:r>
            <a:r>
              <a:rPr lang="de-DE" sz="2000"/>
              <a:t>: </a:t>
            </a:r>
            <a:r>
              <a:rPr lang="de-DE" sz="2000" b="1"/>
              <a:t>Historiker</a:t>
            </a:r>
            <a:r>
              <a:rPr lang="de-DE" sz="2000"/>
              <a:t> (promoviert als </a:t>
            </a:r>
            <a:r>
              <a:rPr lang="de-DE" sz="2000" b="1"/>
              <a:t>Althistoriker</a:t>
            </a:r>
            <a:r>
              <a:rPr lang="de-DE" sz="2000"/>
              <a:t> mit einer Arbeit zu Marc Anton, 16 Jahre in München am </a:t>
            </a:r>
            <a:r>
              <a:rPr lang="de-DE" sz="2000" b="1"/>
              <a:t>Institut für Zeitgeschichte</a:t>
            </a:r>
            <a:r>
              <a:rPr lang="de-DE" sz="2000"/>
              <a:t>); bekannt v. a. für Arbeiten zum NS-Staat, aber auch zum GG.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b="1"/>
              <a:t>1966 </a:t>
            </a:r>
            <a:r>
              <a:rPr lang="de-DE" sz="2000"/>
              <a:t>auch </a:t>
            </a:r>
            <a:r>
              <a:rPr lang="de-DE" sz="2000" b="1"/>
              <a:t>Manfred Hättich</a:t>
            </a:r>
            <a:r>
              <a:rPr lang="de-DE" sz="2000"/>
              <a:t> (1925-2003; JGU: -</a:t>
            </a:r>
            <a:r>
              <a:rPr lang="de-DE" sz="2000" b="1"/>
              <a:t>1970</a:t>
            </a:r>
            <a:r>
              <a:rPr lang="de-DE" sz="2000"/>
              <a:t>, dann LMU/Pol. Akad. Tutzing) berufen, aber an die </a:t>
            </a:r>
            <a:r>
              <a:rPr lang="de-DE" sz="2000" b="1"/>
              <a:t>Rechts- und Wirtschaftswissenschaftliche Fakultät</a:t>
            </a:r>
            <a:r>
              <a:rPr lang="de-DE" sz="2000"/>
              <a:t>! Hatte </a:t>
            </a:r>
            <a:r>
              <a:rPr lang="de-DE" sz="2000" b="1"/>
              <a:t>Theologie</a:t>
            </a:r>
            <a:r>
              <a:rPr lang="de-DE" sz="2000"/>
              <a:t>, dann </a:t>
            </a:r>
            <a:r>
              <a:rPr lang="de-DE" sz="2000" b="1"/>
              <a:t>VWL</a:t>
            </a:r>
            <a:r>
              <a:rPr lang="de-DE" sz="2000"/>
              <a:t> und </a:t>
            </a:r>
            <a:r>
              <a:rPr lang="de-DE" sz="2000" b="1"/>
              <a:t>auch Politikwiss</a:t>
            </a:r>
            <a:r>
              <a:rPr lang="de-DE" sz="2000"/>
              <a:t>. studiert und sich zu einem demokratietheoretischen Thema habilitiert: der</a:t>
            </a:r>
            <a:r>
              <a:rPr lang="de-DE" sz="2000" b="1"/>
              <a:t> </a:t>
            </a:r>
            <a:r>
              <a:rPr lang="de-DE" sz="2000"/>
              <a:t>erste in Mainz, der sich vor der Berufung schon mit Politikwiss. i. e. S. befasst hatte. Er ist v. a. um eine systematische „</a:t>
            </a:r>
            <a:r>
              <a:rPr lang="de-DE" sz="2000" b="1"/>
              <a:t>vergleichende Regierungslehre</a:t>
            </a:r>
            <a:r>
              <a:rPr lang="de-DE" sz="2000"/>
              <a:t>“ bemüht (z. B. „Begriff und Formen der Demokratie“, 1966).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itchFamily="2" charset="2"/>
              <a:buChar char="Þ"/>
            </a:pPr>
            <a:r>
              <a:rPr lang="de-DE" sz="2000" b="1"/>
              <a:t>2 Institute </a:t>
            </a:r>
            <a:r>
              <a:rPr lang="de-DE" sz="2000"/>
              <a:t>für Politikwissenschaft an</a:t>
            </a:r>
            <a:r>
              <a:rPr lang="de-DE" sz="2000" b="1"/>
              <a:t> 2 Fakultäten </a:t>
            </a:r>
            <a:r>
              <a:rPr lang="de-DE" sz="2000"/>
              <a:t>mit</a:t>
            </a:r>
            <a:r>
              <a:rPr lang="de-DE" sz="2000" b="1"/>
              <a:t> je 1 Professur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040565C2-02ED-4611-BCD5-BB1140E839FA}" type="slidenum">
              <a:rPr lang="de-DE" altLang="de-DE">
                <a:solidFill>
                  <a:srgbClr val="898989"/>
                </a:solidFill>
              </a:rPr>
              <a:pPr algn="l" eaLnBrk="1" hangingPunct="1"/>
              <a:t>6</a:t>
            </a:fld>
            <a:endParaRPr lang="de-DE" altLang="de-D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4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/>
        </p:nvCxnSpPr>
        <p:spPr>
          <a:xfrm>
            <a:off x="812800" y="6477000"/>
            <a:ext cx="355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12800" y="-76200"/>
            <a:ext cx="6705600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300" b="1" spc="100">
                <a:solidFill>
                  <a:schemeClr val="bg1"/>
                </a:solidFill>
                <a:latin typeface="Arial Narrow" pitchFamily="34" charset="0"/>
                <a:cs typeface="Arial Narrow"/>
              </a:rPr>
              <a:t>Dies ist eine Überschrift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12800" y="-50800"/>
            <a:ext cx="6705600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300" b="1" spc="100">
                <a:solidFill>
                  <a:schemeClr val="bg1"/>
                </a:solidFill>
                <a:latin typeface="Arial Narrow" pitchFamily="34" charset="0"/>
                <a:cs typeface="Arial Narrow"/>
              </a:rPr>
              <a:t>Dies ist eine Überschrift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98324" y="532191"/>
            <a:ext cx="10759288" cy="661609"/>
          </a:xfrm>
        </p:spPr>
        <p:txBody>
          <a:bodyPr>
            <a:normAutofit/>
          </a:bodyPr>
          <a:lstStyle/>
          <a:p>
            <a:r>
              <a:rPr lang="de-DE" sz="3600"/>
              <a:t>„PowI“ in Mainz: Aus 2 mach‘ 1!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498323" y="1308100"/>
            <a:ext cx="10759289" cy="44958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000" b="1"/>
              <a:t>1973 </a:t>
            </a:r>
            <a:r>
              <a:rPr lang="de-DE" altLang="de-DE" sz="2000"/>
              <a:t>(Universitätsreform „post-1968“!) Einrichtung eines </a:t>
            </a:r>
            <a:r>
              <a:rPr lang="de-DE" altLang="de-DE" sz="2000" b="1"/>
              <a:t>FB Sozialwissenschaften</a:t>
            </a:r>
            <a:r>
              <a:rPr lang="de-DE" altLang="de-DE" sz="2000"/>
              <a:t>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000"/>
              <a:t>Die Politikwissenschaft wird in die Sozialwissenschaften eingegliedert mit einem </a:t>
            </a:r>
            <a:r>
              <a:rPr lang="de-DE" altLang="de-DE" sz="2000" b="1"/>
              <a:t>Institut für Politikwissenschaft</a:t>
            </a:r>
            <a:r>
              <a:rPr lang="de-DE" altLang="de-DE" sz="2000"/>
              <a:t>, in dem die </a:t>
            </a:r>
            <a:r>
              <a:rPr lang="de-DE" altLang="de-DE" sz="2000" b="1"/>
              <a:t>2 Lehrstühle </a:t>
            </a:r>
            <a:r>
              <a:rPr lang="de-DE" altLang="de-DE" sz="2000"/>
              <a:t>aus der philosophischen und der rechts- und wirtschaftswiss. Fakultät </a:t>
            </a:r>
            <a:r>
              <a:rPr lang="de-DE" altLang="de-DE" sz="2000" b="1"/>
              <a:t>vereint</a:t>
            </a:r>
            <a:r>
              <a:rPr lang="de-DE" altLang="de-DE" sz="2000"/>
              <a:t> werden – keineswegs zur Freude aller damals Beteiligten.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de-DE" altLang="de-DE" sz="200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itchFamily="2" charset="2"/>
              <a:buChar char="Þ"/>
            </a:pPr>
            <a:r>
              <a:rPr lang="de-DE" altLang="de-DE" sz="2000"/>
              <a:t>Das Institut feiert </a:t>
            </a:r>
            <a:r>
              <a:rPr lang="de-DE" altLang="de-DE" sz="2000" b="1"/>
              <a:t>in diesem Jahr </a:t>
            </a:r>
            <a:r>
              <a:rPr lang="de-DE" altLang="de-DE" sz="2000"/>
              <a:t>also auch „</a:t>
            </a:r>
            <a:r>
              <a:rPr lang="de-DE" altLang="de-DE" sz="2000" b="1"/>
              <a:t>goldene Hochzeit</a:t>
            </a:r>
            <a:r>
              <a:rPr lang="de-DE" altLang="de-DE" sz="2000"/>
              <a:t>“                 der endgültigen Etablierung eines, und nur eines, Instituts für Politikwissenschaft!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000"/>
              <a:t>Hättichs Professur übernimmt </a:t>
            </a:r>
            <a:r>
              <a:rPr lang="de-DE" altLang="de-DE" sz="2000" b="1"/>
              <a:t>1973 </a:t>
            </a:r>
            <a:r>
              <a:rPr lang="de-DE" altLang="de-DE" sz="2000"/>
              <a:t>(-2001; danach 2003-2020 Roller; seit 2022 Schäfer) </a:t>
            </a:r>
            <a:r>
              <a:rPr lang="de-DE" altLang="de-DE" sz="2000" b="1"/>
              <a:t>Manfred Mols </a:t>
            </a:r>
            <a:r>
              <a:rPr lang="de-DE" altLang="de-DE" sz="2000"/>
              <a:t>(1935-2016), wie Hättich aus der „Freiburger Schule“, mit ähnlichem fachlichem Ansatz. Den Fokus auf „vergl. Regierungslehre“ behält er bei, weitet ihn aber </a:t>
            </a:r>
            <a:r>
              <a:rPr lang="de-DE" altLang="de-DE" sz="2000" b="1"/>
              <a:t>regional </a:t>
            </a:r>
            <a:r>
              <a:rPr lang="de-DE" altLang="de-DE" sz="2000"/>
              <a:t>aus</a:t>
            </a:r>
            <a:r>
              <a:rPr lang="de-DE" altLang="de-DE" sz="2000" b="1"/>
              <a:t> </a:t>
            </a:r>
            <a:r>
              <a:rPr lang="de-DE" altLang="de-DE" sz="2000"/>
              <a:t>(</a:t>
            </a:r>
            <a:r>
              <a:rPr lang="de-DE" altLang="de-DE" sz="2000" b="1"/>
              <a:t>Lateinamerika</a:t>
            </a:r>
            <a:r>
              <a:rPr lang="de-DE" altLang="de-DE" sz="2000"/>
              <a:t>, später auch </a:t>
            </a:r>
            <a:r>
              <a:rPr lang="de-DE" altLang="de-DE" sz="2000" b="1"/>
              <a:t>Südostasien</a:t>
            </a:r>
            <a:r>
              <a:rPr lang="de-DE" altLang="de-DE" sz="2000"/>
              <a:t>).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000"/>
              <a:t>Buchheim, Hättich und Mols sind allesamt</a:t>
            </a:r>
            <a:r>
              <a:rPr lang="de-DE" altLang="de-DE" sz="2000" b="1"/>
              <a:t> CDU-engagiert</a:t>
            </a:r>
            <a:r>
              <a:rPr lang="de-DE" altLang="de-DE" sz="2000"/>
              <a:t>; Mols gehört aber einer </a:t>
            </a:r>
            <a:r>
              <a:rPr lang="de-DE" altLang="de-DE" sz="2000" b="1"/>
              <a:t>neuen Generation</a:t>
            </a:r>
            <a:r>
              <a:rPr lang="de-DE" altLang="de-DE" sz="2000"/>
              <a:t> an: Er ist der erste ohne Kriegseinsatz.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040565C2-02ED-4611-BCD5-BB1140E839FA}" type="slidenum">
              <a:rPr lang="de-DE" altLang="de-DE">
                <a:solidFill>
                  <a:srgbClr val="898989"/>
                </a:solidFill>
              </a:rPr>
              <a:pPr algn="l" eaLnBrk="1" hangingPunct="1"/>
              <a:t>7</a:t>
            </a:fld>
            <a:endParaRPr lang="de-DE" altLang="de-DE">
              <a:solidFill>
                <a:srgbClr val="898989"/>
              </a:solidFill>
            </a:endParaRPr>
          </a:p>
        </p:txBody>
      </p:sp>
      <p:pic>
        <p:nvPicPr>
          <p:cNvPr id="6" name="Grafik 5" descr="Ein Bild, das Design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93183103-9299-DA43-1826-289DF2B5D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2929890"/>
            <a:ext cx="708119" cy="49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74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/>
        </p:nvCxnSpPr>
        <p:spPr>
          <a:xfrm>
            <a:off x="812800" y="6477000"/>
            <a:ext cx="355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12800" y="-76200"/>
            <a:ext cx="6705600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300" b="1" spc="100">
                <a:solidFill>
                  <a:schemeClr val="bg1"/>
                </a:solidFill>
                <a:latin typeface="Arial Narrow" pitchFamily="34" charset="0"/>
                <a:cs typeface="Arial Narrow"/>
              </a:rPr>
              <a:t>Dies ist eine Überschrift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12800" y="-50800"/>
            <a:ext cx="6705600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300" b="1" spc="100">
                <a:solidFill>
                  <a:schemeClr val="bg1"/>
                </a:solidFill>
                <a:latin typeface="Arial Narrow" pitchFamily="34" charset="0"/>
                <a:cs typeface="Arial Narrow"/>
              </a:rPr>
              <a:t>Dies ist eine Überschrift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98324" y="532191"/>
            <a:ext cx="10759288" cy="661609"/>
          </a:xfrm>
        </p:spPr>
        <p:txBody>
          <a:bodyPr>
            <a:normAutofit/>
          </a:bodyPr>
          <a:lstStyle/>
          <a:p>
            <a:r>
              <a:rPr lang="de-DE" sz="3600"/>
              <a:t>Erweiterungen, im Schnelldurchgang (70er)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498323" y="1308100"/>
            <a:ext cx="10759289" cy="44958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000"/>
              <a:t>Inzwischen professionalisiert und diversifiziert sich das Fach auch in D. Die „Deutsche Vereinigung für Politikwissenschaft“ (DVPW, gegr. 1951) empfiehlt nun, u. a. wegen der Lehrerausbildung, Institute mit mindestens </a:t>
            </a:r>
            <a:r>
              <a:rPr lang="de-DE" altLang="de-DE" sz="2000" b="1"/>
              <a:t>3 Professuren</a:t>
            </a:r>
            <a:r>
              <a:rPr lang="de-DE" altLang="de-DE" sz="2000"/>
              <a:t>, nämlich für </a:t>
            </a:r>
            <a:r>
              <a:rPr lang="de-DE" altLang="de-DE" sz="2000" b="1">
                <a:highlight>
                  <a:srgbClr val="FFFF00"/>
                </a:highlight>
              </a:rPr>
              <a:t>Innenpolitik/Pol. System der BRD</a:t>
            </a:r>
            <a:r>
              <a:rPr lang="de-DE" altLang="de-DE" sz="2000"/>
              <a:t>, </a:t>
            </a:r>
            <a:r>
              <a:rPr lang="de-DE" altLang="de-DE" sz="2000">
                <a:highlight>
                  <a:srgbClr val="FFFF00"/>
                </a:highlight>
              </a:rPr>
              <a:t>“</a:t>
            </a:r>
            <a:r>
              <a:rPr lang="de-DE" altLang="de-DE" sz="2000" b="1">
                <a:highlight>
                  <a:srgbClr val="FFFF00"/>
                </a:highlight>
              </a:rPr>
              <a:t>Vergleichende</a:t>
            </a:r>
            <a:r>
              <a:rPr lang="de-DE" altLang="de-DE" sz="2000">
                <a:highlight>
                  <a:srgbClr val="FFFF00"/>
                </a:highlight>
              </a:rPr>
              <a:t> </a:t>
            </a:r>
            <a:r>
              <a:rPr lang="de-DE" altLang="de-DE" sz="2000" b="1">
                <a:highlight>
                  <a:srgbClr val="FFFF00"/>
                </a:highlight>
              </a:rPr>
              <a:t>Regierungslehre“/Vergleichende Politikwiss. </a:t>
            </a:r>
            <a:r>
              <a:rPr lang="de-DE" altLang="de-DE" sz="2000"/>
              <a:t>und </a:t>
            </a:r>
            <a:r>
              <a:rPr lang="de-DE" altLang="de-DE" sz="2000" b="1"/>
              <a:t>Internationale Beziehungen/ Außenpolitik</a:t>
            </a:r>
            <a:r>
              <a:rPr lang="de-DE" altLang="de-DE" sz="2000"/>
              <a:t>. </a:t>
            </a:r>
            <a:endParaRPr lang="de-DE" sz="200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/>
              <a:t>Die ersten zwei Themenfelder: abgedeckt durch Buchheim und Mols.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/>
              <a:t>Die 3. Professur für </a:t>
            </a:r>
            <a:r>
              <a:rPr lang="de-DE" sz="2000" b="1">
                <a:highlight>
                  <a:srgbClr val="FFFF00"/>
                </a:highlight>
              </a:rPr>
              <a:t>Internationale Beziehungen</a:t>
            </a:r>
            <a:r>
              <a:rPr lang="de-DE" sz="2000">
                <a:highlight>
                  <a:srgbClr val="FFFF00"/>
                </a:highlight>
              </a:rPr>
              <a:t> und Außenpolitik </a:t>
            </a:r>
            <a:r>
              <a:rPr lang="de-DE" sz="2000"/>
              <a:t>folgt </a:t>
            </a:r>
            <a:r>
              <a:rPr lang="de-DE" sz="2000" b="1"/>
              <a:t>1975</a:t>
            </a:r>
            <a:r>
              <a:rPr lang="de-DE" sz="2000"/>
              <a:t>. </a:t>
            </a:r>
            <a:r>
              <a:rPr lang="de-DE" altLang="de-DE" sz="2000"/>
              <a:t>Ihr erster Inhaber wird </a:t>
            </a:r>
            <a:r>
              <a:rPr lang="de-DE" altLang="de-DE" sz="2000" b="1"/>
              <a:t>Werner Weidenfeld </a:t>
            </a:r>
            <a:r>
              <a:rPr lang="de-DE" altLang="de-DE" sz="2000"/>
              <a:t>(* 1947; bis 1994? in Mainz, 1995-98 Sandschneider, 1999-2007 Dittgen, 2009/10 Breuninger, seit 2011 Niemann): </a:t>
            </a:r>
            <a:r>
              <a:rPr lang="de-DE" altLang="de-DE" sz="2000" b="1"/>
              <a:t>1971</a:t>
            </a:r>
            <a:r>
              <a:rPr lang="de-DE" altLang="de-DE" sz="2000"/>
              <a:t> in Bonn bei Hans-Adolf </a:t>
            </a:r>
            <a:r>
              <a:rPr lang="de-DE" altLang="de-DE" sz="2000" b="1"/>
              <a:t>Jacobsen</a:t>
            </a:r>
            <a:r>
              <a:rPr lang="de-DE" altLang="de-DE" sz="2000"/>
              <a:t> promoviert und dann bis zum Ruf wiss. Mitarbeiter bei Buchheim in Mainz.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itchFamily="2" charset="2"/>
              <a:buChar char="Þ"/>
            </a:pPr>
            <a:r>
              <a:rPr lang="de-DE" altLang="de-DE" sz="2000"/>
              <a:t>Wesentliche Impulse als Student, Doktorand, junger Wissenschaftler hatte wohl auch er von Nicht-Politikwissenschaftlern erhalten: sein Promotionsbetreuer Jacobsen war wie Buchheim in erster Linie  </a:t>
            </a:r>
            <a:r>
              <a:rPr lang="de-DE" altLang="de-DE" sz="2000" b="1"/>
              <a:t>Historiker/Zeitgeschichtler</a:t>
            </a:r>
            <a:r>
              <a:rPr lang="de-DE" altLang="de-DE" sz="2000"/>
              <a:t> (mit einer militärhist. Arbeit promoviert, bei Bracher habilitiert).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de-DE" sz="200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de-DE" altLang="de-DE" sz="2000" b="1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040565C2-02ED-4611-BCD5-BB1140E839FA}" type="slidenum">
              <a:rPr lang="de-DE" altLang="de-DE">
                <a:solidFill>
                  <a:srgbClr val="898989"/>
                </a:solidFill>
              </a:rPr>
              <a:pPr algn="l" eaLnBrk="1" hangingPunct="1"/>
              <a:t>8</a:t>
            </a:fld>
            <a:endParaRPr lang="de-DE" altLang="de-D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575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/>
        </p:nvCxnSpPr>
        <p:spPr>
          <a:xfrm>
            <a:off x="812800" y="6477000"/>
            <a:ext cx="355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12800" y="-76200"/>
            <a:ext cx="6705600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300" b="1" spc="100">
                <a:solidFill>
                  <a:schemeClr val="bg1"/>
                </a:solidFill>
                <a:latin typeface="Arial Narrow" pitchFamily="34" charset="0"/>
                <a:cs typeface="Arial Narrow"/>
              </a:rPr>
              <a:t>Dies ist eine Überschrift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12800" y="-50800"/>
            <a:ext cx="6705600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300" b="1" spc="100">
                <a:solidFill>
                  <a:schemeClr val="bg1"/>
                </a:solidFill>
                <a:latin typeface="Arial Narrow" pitchFamily="34" charset="0"/>
                <a:cs typeface="Arial Narrow"/>
              </a:rPr>
              <a:t>Dies ist eine Überschrift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98324" y="532191"/>
            <a:ext cx="10759288" cy="661609"/>
          </a:xfrm>
        </p:spPr>
        <p:txBody>
          <a:bodyPr>
            <a:normAutofit/>
          </a:bodyPr>
          <a:lstStyle/>
          <a:p>
            <a:r>
              <a:rPr lang="de-DE" sz="3600"/>
              <a:t>Erweiterungen, im Schnelldurchgang (80er)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498323" y="1308100"/>
            <a:ext cx="10759289" cy="44958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000"/>
              <a:t>Ein </a:t>
            </a:r>
            <a:r>
              <a:rPr lang="de-DE" altLang="de-DE" sz="2000" b="1"/>
              <a:t>anderer Ansatz </a:t>
            </a:r>
            <a:r>
              <a:rPr lang="de-DE" altLang="de-DE" sz="2000"/>
              <a:t>und weitere </a:t>
            </a:r>
            <a:r>
              <a:rPr lang="de-DE" altLang="de-DE" sz="2000" b="1"/>
              <a:t>neue Inhalte </a:t>
            </a:r>
            <a:r>
              <a:rPr lang="de-DE" altLang="de-DE" sz="2000"/>
              <a:t>kamen mit der nächsten Erweiterung des Instituts: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000" b="1"/>
              <a:t>1982</a:t>
            </a:r>
            <a:r>
              <a:rPr lang="de-DE" altLang="de-DE" sz="2000"/>
              <a:t> wird eine 2. Professur mit Denomination „</a:t>
            </a:r>
            <a:r>
              <a:rPr lang="de-DE" altLang="de-DE" sz="2000" b="1">
                <a:highlight>
                  <a:srgbClr val="FFFF00"/>
                </a:highlight>
              </a:rPr>
              <a:t>Lateinamerikaforschung</a:t>
            </a:r>
            <a:r>
              <a:rPr lang="de-DE" altLang="de-DE" sz="2000"/>
              <a:t>“ eingerichtet (von Studierenden damals sehr nachgefragt), auf die Ernesto Garzón Valdés (*1927; -1992, dann Senior-Prof. bis 1997) berufen wird.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000"/>
              <a:t>Garzón Valdés ist argentinischer </a:t>
            </a:r>
            <a:r>
              <a:rPr lang="de-DE" altLang="de-DE" sz="2000" b="1"/>
              <a:t>Jurist</a:t>
            </a:r>
            <a:r>
              <a:rPr lang="de-DE" altLang="de-DE" sz="2000"/>
              <a:t> und </a:t>
            </a:r>
            <a:r>
              <a:rPr lang="de-DE" altLang="de-DE" sz="2000" b="1"/>
              <a:t>Rechtsphilosoph</a:t>
            </a:r>
            <a:r>
              <a:rPr lang="de-DE" altLang="de-DE" sz="2000"/>
              <a:t>, 1976 aus einer diplomatischen Position in Bonn heraus ins deutsche Exil gezwungen. Er bringt einen </a:t>
            </a:r>
            <a:r>
              <a:rPr lang="de-DE" altLang="de-DE" sz="2000" b="1"/>
              <a:t>neuen Blick auf politikwissenschaftliche Themen </a:t>
            </a:r>
            <a:r>
              <a:rPr lang="de-DE" altLang="de-DE" sz="2000"/>
              <a:t>nach Mainz, da er vor seiner Entsendung an die Botschaft in Bonn in Argentinien eine Prof. für Rechtsphilosophie innehatte. Seine Ausrichtung ist </a:t>
            </a:r>
            <a:r>
              <a:rPr lang="de-DE" altLang="de-DE" sz="2000" b="1"/>
              <a:t>analytisch, systematisch </a:t>
            </a:r>
            <a:r>
              <a:rPr lang="de-DE" altLang="de-DE" sz="2000"/>
              <a:t>und sehr </a:t>
            </a:r>
            <a:r>
              <a:rPr lang="de-DE" altLang="de-DE" sz="2000" b="1"/>
              <a:t>international</a:t>
            </a:r>
            <a:r>
              <a:rPr lang="de-DE" altLang="de-DE" sz="2000"/>
              <a:t>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000"/>
              <a:t>V. a. aber ist Garzón Valdés </a:t>
            </a:r>
            <a:r>
              <a:rPr lang="de-DE" altLang="de-DE" sz="2000" b="1"/>
              <a:t>normen- und theorieorientiert</a:t>
            </a:r>
            <a:r>
              <a:rPr lang="de-DE" altLang="de-DE" sz="2000"/>
              <a:t>: Mit ihm hält – quasi „nebenbei“ – die moderne </a:t>
            </a:r>
            <a:r>
              <a:rPr lang="de-DE" altLang="de-DE" sz="2000" b="1">
                <a:highlight>
                  <a:srgbClr val="FFFF00"/>
                </a:highlight>
              </a:rPr>
              <a:t>politische Theorie/ Philosophie </a:t>
            </a:r>
            <a:r>
              <a:rPr lang="de-DE" altLang="de-DE" sz="2000"/>
              <a:t>Einzug</a:t>
            </a:r>
            <a:r>
              <a:rPr lang="de-DE" altLang="de-DE" sz="2000" b="1"/>
              <a:t> </a:t>
            </a:r>
            <a:r>
              <a:rPr lang="de-DE" altLang="de-DE" sz="2000"/>
              <a:t>am Institut.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000"/>
              <a:t>Zudem hat das Institut mit ihm erstmals einen politisch </a:t>
            </a:r>
            <a:r>
              <a:rPr lang="de-DE" altLang="de-DE" sz="2000" b="1"/>
              <a:t>sozial-liberal</a:t>
            </a:r>
            <a:r>
              <a:rPr lang="de-DE" altLang="de-DE" sz="2000"/>
              <a:t> eingestellten und </a:t>
            </a:r>
            <a:r>
              <a:rPr lang="de-DE" altLang="de-DE" sz="2000" b="1"/>
              <a:t>nicht parteipolitisch </a:t>
            </a:r>
            <a:r>
              <a:rPr lang="de-DE" altLang="de-DE" sz="2000"/>
              <a:t>gebundenen Professor.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040565C2-02ED-4611-BCD5-BB1140E839FA}" type="slidenum">
              <a:rPr lang="de-DE" altLang="de-DE">
                <a:solidFill>
                  <a:srgbClr val="898989"/>
                </a:solidFill>
              </a:rPr>
              <a:pPr algn="l" eaLnBrk="1" hangingPunct="1"/>
              <a:t>9</a:t>
            </a:fld>
            <a:endParaRPr lang="de-DE" altLang="de-D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06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2359</Words>
  <Application>Microsoft Macintosh PowerPoint</Application>
  <PresentationFormat>Breitbild</PresentationFormat>
  <Paragraphs>159</Paragraphs>
  <Slides>16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16</vt:i4>
      </vt:variant>
    </vt:vector>
  </HeadingPairs>
  <TitlesOfParts>
    <vt:vector size="27" baseType="lpstr">
      <vt:lpstr>Arial</vt:lpstr>
      <vt:lpstr>Arial Narrow</vt:lpstr>
      <vt:lpstr>Calibri</vt:lpstr>
      <vt:lpstr>Noto Sans Bold</vt:lpstr>
      <vt:lpstr>Noto Sans Glagolitic</vt:lpstr>
      <vt:lpstr>Noto Sans regular</vt:lpstr>
      <vt:lpstr>Symbol</vt:lpstr>
      <vt:lpstr>Wingdings</vt:lpstr>
      <vt:lpstr>Office</vt:lpstr>
      <vt:lpstr>1_Benutzerdefiniertes Design</vt:lpstr>
      <vt:lpstr>Benutzerdefiniertes Design</vt:lpstr>
      <vt:lpstr>PowerPoint-Präsentation</vt:lpstr>
      <vt:lpstr>„PoWI“ in Mainz: Wie alles begann</vt:lpstr>
      <vt:lpstr>„PoWI“ in Mainz: Die Anfänge</vt:lpstr>
      <vt:lpstr>Mini-Exkurs: Politikwissenschaft damals</vt:lpstr>
      <vt:lpstr>Mini-Exkurs: Politikwissenschaft damals</vt:lpstr>
      <vt:lpstr>„PowI“ in Mainz: einige Meilensteine</vt:lpstr>
      <vt:lpstr>„PowI“ in Mainz: Aus 2 mach‘ 1!</vt:lpstr>
      <vt:lpstr>Erweiterungen, im Schnelldurchgang (70er)</vt:lpstr>
      <vt:lpstr>Erweiterungen, im Schnelldurchgang (80er)</vt:lpstr>
      <vt:lpstr>Erweiterungen, im Schnelldurchgang (90er)</vt:lpstr>
      <vt:lpstr>nicht genug: Es wächst und wächst ...</vt:lpstr>
      <vt:lpstr>... und wächst</vt:lpstr>
      <vt:lpstr>2 weitere wesentliche Entwicklungsaspekte</vt:lpstr>
      <vt:lpstr>Freunde der Mainzer Politikwissenschaft e. v.</vt:lpstr>
      <vt:lpstr>Literatur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2023-05-11T14:24:10Z</cp:lastPrinted>
  <dcterms:created xsi:type="dcterms:W3CDTF">2020-02-28T11:26:48Z</dcterms:created>
  <dcterms:modified xsi:type="dcterms:W3CDTF">2023-05-12T19:36:57Z</dcterms:modified>
</cp:coreProperties>
</file>