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6"/>
  </p:notesMasterIdLst>
  <p:sldIdLst>
    <p:sldId id="294" r:id="rId2"/>
    <p:sldId id="295" r:id="rId3"/>
    <p:sldId id="296" r:id="rId4"/>
    <p:sldId id="332" r:id="rId5"/>
    <p:sldId id="282" r:id="rId6"/>
    <p:sldId id="293" r:id="rId7"/>
    <p:sldId id="334" r:id="rId8"/>
    <p:sldId id="286" r:id="rId9"/>
    <p:sldId id="298" r:id="rId10"/>
    <p:sldId id="299" r:id="rId11"/>
    <p:sldId id="257" r:id="rId12"/>
    <p:sldId id="301" r:id="rId13"/>
    <p:sldId id="302" r:id="rId14"/>
    <p:sldId id="304" r:id="rId15"/>
    <p:sldId id="305" r:id="rId16"/>
    <p:sldId id="312" r:id="rId17"/>
    <p:sldId id="306" r:id="rId18"/>
    <p:sldId id="322" r:id="rId19"/>
    <p:sldId id="323" r:id="rId20"/>
    <p:sldId id="307" r:id="rId21"/>
    <p:sldId id="325" r:id="rId22"/>
    <p:sldId id="326" r:id="rId23"/>
    <p:sldId id="327" r:id="rId24"/>
    <p:sldId id="328" r:id="rId25"/>
    <p:sldId id="329" r:id="rId26"/>
    <p:sldId id="313" r:id="rId27"/>
    <p:sldId id="314" r:id="rId28"/>
    <p:sldId id="315" r:id="rId29"/>
    <p:sldId id="330" r:id="rId30"/>
    <p:sldId id="331" r:id="rId31"/>
    <p:sldId id="335" r:id="rId32"/>
    <p:sldId id="337" r:id="rId33"/>
    <p:sldId id="339" r:id="rId34"/>
    <p:sldId id="338"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A"/>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4" autoAdjust="0"/>
    <p:restoredTop sz="94660"/>
  </p:normalViewPr>
  <p:slideViewPr>
    <p:cSldViewPr snapToGrid="0">
      <p:cViewPr varScale="1">
        <p:scale>
          <a:sx n="86" d="100"/>
          <a:sy n="86" d="100"/>
        </p:scale>
        <p:origin x="57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EECBF-6A3B-4D4A-AF13-F27E27476075}" type="datetimeFigureOut">
              <a:rPr lang="de-DE" smtClean="0"/>
              <a:t>30.01.2024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91257-645A-4E73-88A9-56FCE0492A74}" type="slidenum">
              <a:rPr lang="de-DE" smtClean="0"/>
              <a:t>‹Nr.›</a:t>
            </a:fld>
            <a:endParaRPr lang="de-DE"/>
          </a:p>
        </p:txBody>
      </p:sp>
    </p:spTree>
    <p:extLst>
      <p:ext uri="{BB962C8B-B14F-4D97-AF65-F5344CB8AC3E}">
        <p14:creationId xmlns:p14="http://schemas.microsoft.com/office/powerpoint/2010/main" val="329426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elfolie">
    <p:spTree>
      <p:nvGrpSpPr>
        <p:cNvPr id="1" name=""/>
        <p:cNvGrpSpPr/>
        <p:nvPr/>
      </p:nvGrpSpPr>
      <p:grpSpPr>
        <a:xfrm>
          <a:off x="0" y="0"/>
          <a:ext cx="0" cy="0"/>
          <a:chOff x="0" y="0"/>
          <a:chExt cx="0" cy="0"/>
        </a:xfrm>
      </p:grpSpPr>
      <p:pic>
        <p:nvPicPr>
          <p:cNvPr id="6" name="Grafik 5" descr="Ein Bild, das Zeichnung enthält.&#10;&#10;Automatisch generierte Beschreibung">
            <a:extLst>
              <a:ext uri="{FF2B5EF4-FFF2-40B4-BE49-F238E27FC236}">
                <a16:creationId xmlns:a16="http://schemas.microsoft.com/office/drawing/2014/main" id="{83293872-1413-45F6-A8B7-45E5D8800B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pic>
        <p:nvPicPr>
          <p:cNvPr id="8" name="Grafik 7">
            <a:extLst>
              <a:ext uri="{FF2B5EF4-FFF2-40B4-BE49-F238E27FC236}">
                <a16:creationId xmlns:a16="http://schemas.microsoft.com/office/drawing/2014/main" id="{0F73F7AE-FD06-44D3-86B5-AAB92175E82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949440" y="5312541"/>
            <a:ext cx="4101316" cy="908450"/>
          </a:xfrm>
          <a:prstGeom prst="rect">
            <a:avLst/>
          </a:prstGeom>
        </p:spPr>
      </p:pic>
    </p:spTree>
    <p:extLst>
      <p:ext uri="{BB962C8B-B14F-4D97-AF65-F5344CB8AC3E}">
        <p14:creationId xmlns:p14="http://schemas.microsoft.com/office/powerpoint/2010/main" val="312642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ufzählung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3827-0472-449B-9B3F-0D5CD52133C7}"/>
              </a:ext>
            </a:extLst>
          </p:cNvPr>
          <p:cNvSpPr>
            <a:spLocks noGrp="1"/>
          </p:cNvSpPr>
          <p:nvPr>
            <p:ph type="title"/>
          </p:nvPr>
        </p:nvSpPr>
        <p:spPr>
          <a:xfrm>
            <a:off x="317500" y="365125"/>
            <a:ext cx="10515600" cy="1325563"/>
          </a:xfrm>
        </p:spPr>
        <p:txBody>
          <a:bodyPr>
            <a:normAutofit/>
          </a:bodyPr>
          <a:lstStyle>
            <a:lvl1pPr>
              <a:defRPr sz="4000" b="1">
                <a:solidFill>
                  <a:srgbClr val="C1002A"/>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7076BF11-8EBD-4E01-9D65-A94D0DFFD6F3}"/>
              </a:ext>
            </a:extLst>
          </p:cNvPr>
          <p:cNvSpPr>
            <a:spLocks noGrp="1"/>
          </p:cNvSpPr>
          <p:nvPr>
            <p:ph sz="half" idx="1"/>
          </p:nvPr>
        </p:nvSpPr>
        <p:spPr>
          <a:xfrm>
            <a:off x="317500" y="1825625"/>
            <a:ext cx="5181600" cy="4351338"/>
          </a:xfrm>
        </p:spPr>
        <p:txBody>
          <a:bodyPr/>
          <a:lstStyle>
            <a:lvl1pPr marL="457200" indent="-457200">
              <a:buClr>
                <a:srgbClr val="C1002A"/>
              </a:buClr>
              <a:buFont typeface="Wingdings" panose="05000000000000000000" pitchFamily="2" charset="2"/>
              <a:buChar char="§"/>
              <a:defRPr/>
            </a:lvl1pPr>
            <a:lvl2pPr marL="800100" indent="-342900">
              <a:buClr>
                <a:srgbClr val="C1002A"/>
              </a:buClr>
              <a:buFont typeface="Wingdings" panose="05000000000000000000" pitchFamily="2" charset="2"/>
              <a:buChar char="§"/>
              <a:defRPr/>
            </a:lvl2pPr>
            <a:lvl3pPr marL="1257300" indent="-342900">
              <a:buClr>
                <a:srgbClr val="C1002A"/>
              </a:buClr>
              <a:buFont typeface="Wingdings" panose="05000000000000000000" pitchFamily="2" charset="2"/>
              <a:buChar char="§"/>
              <a:defRPr/>
            </a:lvl3pPr>
            <a:lvl4pPr marL="1657350" indent="-285750">
              <a:buClr>
                <a:srgbClr val="C1002A"/>
              </a:buClr>
              <a:buFont typeface="Wingdings" panose="05000000000000000000" pitchFamily="2" charset="2"/>
              <a:buChar char="§"/>
              <a:defRPr/>
            </a:lvl4pPr>
            <a:lvl5pPr marL="2114550" indent="-28575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05DA1F09-1559-4E37-93FC-2DE73747E606}"/>
              </a:ext>
            </a:extLst>
          </p:cNvPr>
          <p:cNvSpPr>
            <a:spLocks noGrp="1"/>
          </p:cNvSpPr>
          <p:nvPr>
            <p:ph sz="half" idx="2"/>
          </p:nvPr>
        </p:nvSpPr>
        <p:spPr>
          <a:xfrm>
            <a:off x="5651500" y="1825625"/>
            <a:ext cx="5181600" cy="4351338"/>
          </a:xfrm>
        </p:spPr>
        <p:txBody>
          <a:bodyPr/>
          <a:lstStyle>
            <a:lvl1pPr marL="228600" indent="-228600">
              <a:buClr>
                <a:srgbClr val="C1002A"/>
              </a:buClr>
              <a:buFont typeface="Wingdings" panose="05000000000000000000" pitchFamily="2" charset="2"/>
              <a:buChar char="§"/>
              <a:defRPr/>
            </a:lvl1pPr>
            <a:lvl2pPr marL="685800" indent="-228600">
              <a:buClr>
                <a:srgbClr val="C1002A"/>
              </a:buClr>
              <a:buFont typeface="Wingdings" panose="05000000000000000000" pitchFamily="2" charset="2"/>
              <a:buChar char="§"/>
              <a:defRPr/>
            </a:lvl2pPr>
            <a:lvl3pPr marL="1143000" indent="-228600">
              <a:buClr>
                <a:srgbClr val="C1002A"/>
              </a:buClr>
              <a:buFont typeface="Wingdings" panose="05000000000000000000" pitchFamily="2" charset="2"/>
              <a:buChar char="§"/>
              <a:defRPr/>
            </a:lvl3pPr>
            <a:lvl4pPr marL="1600200" indent="-228600">
              <a:buClr>
                <a:srgbClr val="C1002A"/>
              </a:buClr>
              <a:buFont typeface="Wingdings" panose="05000000000000000000" pitchFamily="2" charset="2"/>
              <a:buChar char="§"/>
              <a:defRPr/>
            </a:lvl4pPr>
            <a:lvl5pPr marL="2057400" indent="-22860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6E64D91A-61AA-4CF2-B280-BBA64C6B2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9" name="Datumsplatzhalter 3">
            <a:extLst>
              <a:ext uri="{FF2B5EF4-FFF2-40B4-BE49-F238E27FC236}">
                <a16:creationId xmlns:a16="http://schemas.microsoft.com/office/drawing/2014/main" id="{462E5842-CD6A-4432-9604-D4C9684A804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0BF9F84-52C1-44A7-A537-8F044BA4E3CB}" type="datetime1">
              <a:rPr lang="de-DE" smtClean="0"/>
              <a:t>30.01.2024</a:t>
            </a:fld>
            <a:endParaRPr lang="de-DE" dirty="0"/>
          </a:p>
        </p:txBody>
      </p:sp>
      <p:sp>
        <p:nvSpPr>
          <p:cNvPr id="10" name="Fußzeilenplatzhalter 4">
            <a:extLst>
              <a:ext uri="{FF2B5EF4-FFF2-40B4-BE49-F238E27FC236}">
                <a16:creationId xmlns:a16="http://schemas.microsoft.com/office/drawing/2014/main" id="{7A1A5571-AABB-42EC-A030-BC454E318984}"/>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65A81B3C-260C-450F-B73B-C5D6783EB3A1}"/>
              </a:ext>
            </a:extLst>
          </p:cNvPr>
          <p:cNvSpPr>
            <a:spLocks noGrp="1"/>
          </p:cNvSpPr>
          <p:nvPr>
            <p:ph type="sldNum" sz="quarter" idx="12"/>
          </p:nvPr>
        </p:nvSpPr>
        <p:spPr>
          <a:xfrm>
            <a:off x="58003" y="6356350"/>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F5B51A51-F05A-4202-B30C-21C20842494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24779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E7DBA-3DC6-47B1-BFA8-B1454371AB5D}"/>
              </a:ext>
            </a:extLst>
          </p:cNvPr>
          <p:cNvSpPr>
            <a:spLocks noGrp="1"/>
          </p:cNvSpPr>
          <p:nvPr>
            <p:ph type="title"/>
          </p:nvPr>
        </p:nvSpPr>
        <p:spPr>
          <a:xfrm>
            <a:off x="349250" y="365125"/>
            <a:ext cx="11004550" cy="1325563"/>
          </a:xfrm>
        </p:spPr>
        <p:txBody>
          <a:bodyPr anchor="t" anchorCtr="0">
            <a:normAutofit/>
          </a:bodyPr>
          <a:lstStyle>
            <a:lvl1pPr>
              <a:defRPr sz="4000"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pic>
        <p:nvPicPr>
          <p:cNvPr id="6" name="Grafik 5">
            <a:extLst>
              <a:ext uri="{FF2B5EF4-FFF2-40B4-BE49-F238E27FC236}">
                <a16:creationId xmlns:a16="http://schemas.microsoft.com/office/drawing/2014/main" id="{3F2E3DDD-FB40-4971-A25B-81B51850E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7" name="Datumsplatzhalter 3">
            <a:extLst>
              <a:ext uri="{FF2B5EF4-FFF2-40B4-BE49-F238E27FC236}">
                <a16:creationId xmlns:a16="http://schemas.microsoft.com/office/drawing/2014/main" id="{B2B32DE5-793D-4F4F-B315-00670EA563B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BB3859D0-EA5E-40C0-8158-334F4058BF4B}" type="datetime1">
              <a:rPr lang="de-DE" smtClean="0"/>
              <a:t>30.01.2024</a:t>
            </a:fld>
            <a:endParaRPr lang="de-DE" dirty="0"/>
          </a:p>
        </p:txBody>
      </p:sp>
      <p:sp>
        <p:nvSpPr>
          <p:cNvPr id="8" name="Fußzeilenplatzhalter 4">
            <a:extLst>
              <a:ext uri="{FF2B5EF4-FFF2-40B4-BE49-F238E27FC236}">
                <a16:creationId xmlns:a16="http://schemas.microsoft.com/office/drawing/2014/main" id="{5C5B6153-BEE8-47E3-97C7-0394CF075D24}"/>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0" name="Foliennummernplatzhalter 5">
            <a:extLst>
              <a:ext uri="{FF2B5EF4-FFF2-40B4-BE49-F238E27FC236}">
                <a16:creationId xmlns:a16="http://schemas.microsoft.com/office/drawing/2014/main" id="{677DF803-AA9A-4908-BA96-E9AF4F96C1A7}"/>
              </a:ext>
            </a:extLst>
          </p:cNvPr>
          <p:cNvSpPr>
            <a:spLocks noGrp="1"/>
          </p:cNvSpPr>
          <p:nvPr>
            <p:ph type="sldNum" sz="quarter" idx="12"/>
          </p:nvPr>
        </p:nvSpPr>
        <p:spPr>
          <a:xfrm>
            <a:off x="58003" y="6356350"/>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7EB67614-E770-45D4-84C8-887FA2166A2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2935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49CA4-D486-43FD-8C93-788B504D0CD5}"/>
              </a:ext>
            </a:extLst>
          </p:cNvPr>
          <p:cNvSpPr>
            <a:spLocks noGrp="1"/>
          </p:cNvSpPr>
          <p:nvPr>
            <p:ph type="title"/>
          </p:nvPr>
        </p:nvSpPr>
        <p:spPr>
          <a:xfrm>
            <a:off x="338138" y="457200"/>
            <a:ext cx="11017250" cy="1117600"/>
          </a:xfrm>
        </p:spPr>
        <p:txBody>
          <a:bodyPr anchor="t" anchorCtr="0"/>
          <a:lstStyle>
            <a:lvl1pPr>
              <a:defRPr sz="3200"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Inhaltsplatzhalter 2">
            <a:extLst>
              <a:ext uri="{FF2B5EF4-FFF2-40B4-BE49-F238E27FC236}">
                <a16:creationId xmlns:a16="http://schemas.microsoft.com/office/drawing/2014/main" id="{F925E20F-A383-4249-B3C7-0CA6BCEC8C70}"/>
              </a:ext>
            </a:extLst>
          </p:cNvPr>
          <p:cNvSpPr>
            <a:spLocks noGrp="1"/>
          </p:cNvSpPr>
          <p:nvPr>
            <p:ph idx="1"/>
          </p:nvPr>
        </p:nvSpPr>
        <p:spPr>
          <a:xfrm>
            <a:off x="5183188" y="1839912"/>
            <a:ext cx="6172200" cy="3811588"/>
          </a:xfrm>
        </p:spPr>
        <p:txBody>
          <a:bodyPr/>
          <a:lstStyle>
            <a:lvl1pPr marL="228600" indent="-228600">
              <a:buClr>
                <a:srgbClr val="C1002A"/>
              </a:buClr>
              <a:buFont typeface="Wingdings" panose="05000000000000000000" pitchFamily="2" charset="2"/>
              <a:buChar char="§"/>
              <a:defRPr sz="3200"/>
            </a:lvl1pPr>
            <a:lvl2pPr marL="685800" indent="-228600">
              <a:buClr>
                <a:srgbClr val="C1002A"/>
              </a:buClr>
              <a:buFont typeface="Wingdings" panose="05000000000000000000" pitchFamily="2" charset="2"/>
              <a:buChar char="§"/>
              <a:defRPr sz="2800"/>
            </a:lvl2pPr>
            <a:lvl3pPr marL="1143000" indent="-228600">
              <a:buClr>
                <a:srgbClr val="C1002A"/>
              </a:buClr>
              <a:buFont typeface="Wingdings" panose="05000000000000000000" pitchFamily="2" charset="2"/>
              <a:buChar char="§"/>
              <a:defRPr sz="2400"/>
            </a:lvl3pPr>
            <a:lvl4pPr marL="1600200" indent="-228600">
              <a:buClr>
                <a:srgbClr val="C1002A"/>
              </a:buClr>
              <a:buFont typeface="Wingdings" panose="05000000000000000000" pitchFamily="2" charset="2"/>
              <a:buChar char="§"/>
              <a:defRPr sz="2000"/>
            </a:lvl4pPr>
            <a:lvl5pPr marL="2057400" indent="-228600">
              <a:buClr>
                <a:srgbClr val="C1002A"/>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EA973379-8140-48BE-B1E1-DABA2718B1F7}"/>
              </a:ext>
            </a:extLst>
          </p:cNvPr>
          <p:cNvSpPr>
            <a:spLocks noGrp="1"/>
          </p:cNvSpPr>
          <p:nvPr>
            <p:ph type="body" sz="half" idx="2"/>
          </p:nvPr>
        </p:nvSpPr>
        <p:spPr>
          <a:xfrm>
            <a:off x="338138" y="18478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9C23161F-F2CB-4004-9FEF-2D1D6302B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9" name="Datumsplatzhalter 3">
            <a:extLst>
              <a:ext uri="{FF2B5EF4-FFF2-40B4-BE49-F238E27FC236}">
                <a16:creationId xmlns:a16="http://schemas.microsoft.com/office/drawing/2014/main" id="{FE37C01D-5F37-4947-AB96-E741DC2B3F8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01658EF3-E3C6-474F-BE2C-09DD6577EDF2}" type="datetime1">
              <a:rPr lang="de-DE" smtClean="0"/>
              <a:t>30.01.2024</a:t>
            </a:fld>
            <a:endParaRPr lang="de-DE" dirty="0"/>
          </a:p>
        </p:txBody>
      </p:sp>
      <p:sp>
        <p:nvSpPr>
          <p:cNvPr id="10" name="Fußzeilenplatzhalter 4">
            <a:extLst>
              <a:ext uri="{FF2B5EF4-FFF2-40B4-BE49-F238E27FC236}">
                <a16:creationId xmlns:a16="http://schemas.microsoft.com/office/drawing/2014/main" id="{F9157ED4-E1DD-40C9-B5AA-765B6B291DA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01B277A7-0D9E-41D0-A580-D301AE0BD919}"/>
              </a:ext>
            </a:extLst>
          </p:cNvPr>
          <p:cNvSpPr>
            <a:spLocks noGrp="1"/>
          </p:cNvSpPr>
          <p:nvPr>
            <p:ph type="sldNum" sz="quarter" idx="12"/>
          </p:nvPr>
        </p:nvSpPr>
        <p:spPr>
          <a:xfrm>
            <a:off x="58003" y="6356350"/>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35EA022C-C442-4CA1-9262-88880F533D9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420443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0" y="1284086"/>
            <a:ext cx="7270750" cy="4576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4F450512-58A0-4D41-A3E4-17C0BD06B23E}" type="datetime1">
              <a:rPr lang="de-DE" smtClean="0"/>
              <a:t>30.01.2024</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3" y="6356350"/>
            <a:ext cx="706768"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0"/>
            <a:ext cx="11017250" cy="672965"/>
          </a:xfrm>
        </p:spPr>
        <p:txBody>
          <a:bodyPr anchor="t" anchorCtr="0"/>
          <a:lstStyle>
            <a:lvl1pPr>
              <a:defRPr sz="3200"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169029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15FB-61F6-45CC-86E2-DE336FC3B947}"/>
              </a:ext>
            </a:extLst>
          </p:cNvPr>
          <p:cNvSpPr>
            <a:spLocks noGrp="1"/>
          </p:cNvSpPr>
          <p:nvPr>
            <p:ph type="title"/>
          </p:nvPr>
        </p:nvSpPr>
        <p:spPr>
          <a:xfrm>
            <a:off x="342900" y="365125"/>
            <a:ext cx="11480800" cy="1209675"/>
          </a:xfrm>
        </p:spPr>
        <p:txBody>
          <a:bodyPr anchor="t" anchorCtr="0">
            <a:normAutofit/>
          </a:bodyPr>
          <a:lstStyle>
            <a:lvl1pPr>
              <a:defRPr sz="4000"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Vertikaler Textplatzhalter 2">
            <a:extLst>
              <a:ext uri="{FF2B5EF4-FFF2-40B4-BE49-F238E27FC236}">
                <a16:creationId xmlns:a16="http://schemas.microsoft.com/office/drawing/2014/main" id="{6CA421E4-BBD3-4A30-BB5A-2C6C350D05CB}"/>
              </a:ext>
            </a:extLst>
          </p:cNvPr>
          <p:cNvSpPr>
            <a:spLocks noGrp="1"/>
          </p:cNvSpPr>
          <p:nvPr>
            <p:ph type="body" orient="vert" idx="1"/>
          </p:nvPr>
        </p:nvSpPr>
        <p:spPr>
          <a:xfrm>
            <a:off x="342900" y="1825625"/>
            <a:ext cx="11480800" cy="43513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9D5A625-494A-4201-84CD-F4BCAA7C4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8" name="Datumsplatzhalter 3">
            <a:extLst>
              <a:ext uri="{FF2B5EF4-FFF2-40B4-BE49-F238E27FC236}">
                <a16:creationId xmlns:a16="http://schemas.microsoft.com/office/drawing/2014/main" id="{92AA9627-69E6-48E3-8A3A-86B1C0D91B4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3F34AD7-BF3C-48C8-965E-031771748A6A}" type="datetime1">
              <a:rPr lang="de-DE" smtClean="0"/>
              <a:t>30.01.2024</a:t>
            </a:fld>
            <a:endParaRPr lang="de-DE" dirty="0"/>
          </a:p>
        </p:txBody>
      </p:sp>
      <p:sp>
        <p:nvSpPr>
          <p:cNvPr id="9" name="Fußzeilenplatzhalter 4">
            <a:extLst>
              <a:ext uri="{FF2B5EF4-FFF2-40B4-BE49-F238E27FC236}">
                <a16:creationId xmlns:a16="http://schemas.microsoft.com/office/drawing/2014/main" id="{6D236BD9-B7FA-47AF-82E6-95E074A4F2C3}"/>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145F2E55-22D7-48D7-84D7-CC982C4DC1F8}"/>
              </a:ext>
            </a:extLst>
          </p:cNvPr>
          <p:cNvSpPr>
            <a:spLocks noGrp="1"/>
          </p:cNvSpPr>
          <p:nvPr>
            <p:ph type="sldNum" sz="quarter" idx="12"/>
          </p:nvPr>
        </p:nvSpPr>
        <p:spPr>
          <a:xfrm>
            <a:off x="58003" y="6356350"/>
            <a:ext cx="681830"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099742DF-0B45-482E-A2EB-418D480B2AE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162910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3C4F92-0E0B-4DD2-B5F5-9618F0A36F20}"/>
              </a:ext>
            </a:extLst>
          </p:cNvPr>
          <p:cNvSpPr>
            <a:spLocks noGrp="1"/>
          </p:cNvSpPr>
          <p:nvPr>
            <p:ph type="title" orient="vert"/>
          </p:nvPr>
        </p:nvSpPr>
        <p:spPr>
          <a:xfrm>
            <a:off x="10077450" y="365125"/>
            <a:ext cx="1708150" cy="5811838"/>
          </a:xfrm>
        </p:spPr>
        <p:txBody>
          <a:bodyPr vert="eaVert" anchor="t" anchorCtr="0">
            <a:normAutofit/>
          </a:bodyPr>
          <a:lstStyle>
            <a:lvl1pPr>
              <a:defRPr sz="3600"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Vertikaler Textplatzhalter 2">
            <a:extLst>
              <a:ext uri="{FF2B5EF4-FFF2-40B4-BE49-F238E27FC236}">
                <a16:creationId xmlns:a16="http://schemas.microsoft.com/office/drawing/2014/main" id="{4791673D-3163-4F50-B545-234985F610E8}"/>
              </a:ext>
            </a:extLst>
          </p:cNvPr>
          <p:cNvSpPr>
            <a:spLocks noGrp="1"/>
          </p:cNvSpPr>
          <p:nvPr>
            <p:ph type="body" orient="vert" idx="1"/>
          </p:nvPr>
        </p:nvSpPr>
        <p:spPr>
          <a:xfrm>
            <a:off x="838200" y="365125"/>
            <a:ext cx="87122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07CC5489-8876-4AA1-9A12-6466D3606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8" name="Datumsplatzhalter 3">
            <a:extLst>
              <a:ext uri="{FF2B5EF4-FFF2-40B4-BE49-F238E27FC236}">
                <a16:creationId xmlns:a16="http://schemas.microsoft.com/office/drawing/2014/main" id="{DBEC74B9-4CB9-4B57-8AA5-40DAB506B38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F619D2A-B806-4E07-AB5E-DB210694D992}" type="datetime1">
              <a:rPr lang="de-DE" smtClean="0"/>
              <a:t>30.01.2024</a:t>
            </a:fld>
            <a:endParaRPr lang="de-DE" dirty="0"/>
          </a:p>
        </p:txBody>
      </p:sp>
      <p:sp>
        <p:nvSpPr>
          <p:cNvPr id="9" name="Fußzeilenplatzhalter 4">
            <a:extLst>
              <a:ext uri="{FF2B5EF4-FFF2-40B4-BE49-F238E27FC236}">
                <a16:creationId xmlns:a16="http://schemas.microsoft.com/office/drawing/2014/main" id="{E8FA1273-E431-4CCF-AB7C-C7F0B31C4A5D}"/>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9FFE9BF1-D57F-42D9-A3FD-16AA4044D2E6}"/>
              </a:ext>
            </a:extLst>
          </p:cNvPr>
          <p:cNvSpPr>
            <a:spLocks noGrp="1"/>
          </p:cNvSpPr>
          <p:nvPr>
            <p:ph type="sldNum" sz="quarter" idx="12"/>
          </p:nvPr>
        </p:nvSpPr>
        <p:spPr>
          <a:xfrm>
            <a:off x="58003" y="6356350"/>
            <a:ext cx="706768"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C6CC5F6A-D65E-4BF7-A4A6-5FBB4299CC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15421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ndard headline bo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2CF33D3-17B6-4F01-B05E-E0F78FA3B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2" name="Titel 1">
            <a:extLst>
              <a:ext uri="{FF2B5EF4-FFF2-40B4-BE49-F238E27FC236}">
                <a16:creationId xmlns:a16="http://schemas.microsoft.com/office/drawing/2014/main" id="{EFBDCB46-AAB7-49E3-AD39-4F3CE35D7666}"/>
              </a:ext>
            </a:extLst>
          </p:cNvPr>
          <p:cNvSpPr>
            <a:spLocks noGrp="1"/>
          </p:cNvSpPr>
          <p:nvPr>
            <p:ph type="ctrTitle"/>
          </p:nvPr>
        </p:nvSpPr>
        <p:spPr>
          <a:xfrm>
            <a:off x="498324" y="532191"/>
            <a:ext cx="10169676" cy="943428"/>
          </a:xfrm>
        </p:spPr>
        <p:txBody>
          <a:bodyPr anchor="t" anchorCtr="0">
            <a:normAutofit/>
          </a:bodyPr>
          <a:lstStyle>
            <a:lvl1pPr algn="l">
              <a:defRPr sz="4000"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Untertitel 2">
            <a:extLst>
              <a:ext uri="{FF2B5EF4-FFF2-40B4-BE49-F238E27FC236}">
                <a16:creationId xmlns:a16="http://schemas.microsoft.com/office/drawing/2014/main" id="{4936F576-B26E-4C30-BE4E-55D686A97D4E}"/>
              </a:ext>
            </a:extLst>
          </p:cNvPr>
          <p:cNvSpPr>
            <a:spLocks noGrp="1"/>
          </p:cNvSpPr>
          <p:nvPr>
            <p:ph type="subTitle" idx="1"/>
          </p:nvPr>
        </p:nvSpPr>
        <p:spPr>
          <a:xfrm>
            <a:off x="498324" y="1935238"/>
            <a:ext cx="10169676" cy="33225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55E173FC-3DB3-4512-879E-50E16E74B66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22CC5BC-0AE2-48F6-BCA8-2A3B00196885}" type="datetime1">
              <a:rPr lang="de-DE" smtClean="0"/>
              <a:t>30.01.2024</a:t>
            </a:fld>
            <a:endParaRPr lang="de-DE" dirty="0"/>
          </a:p>
        </p:txBody>
      </p:sp>
      <p:sp>
        <p:nvSpPr>
          <p:cNvPr id="5" name="Fußzeilenplatzhalter 4">
            <a:extLst>
              <a:ext uri="{FF2B5EF4-FFF2-40B4-BE49-F238E27FC236}">
                <a16:creationId xmlns:a16="http://schemas.microsoft.com/office/drawing/2014/main" id="{74BB0287-2B5B-4909-BB4A-09A72C5EEB1F}"/>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5E74A0B4-78BE-4ECB-9462-BF376E3609A9}"/>
              </a:ext>
            </a:extLst>
          </p:cNvPr>
          <p:cNvSpPr>
            <a:spLocks noGrp="1"/>
          </p:cNvSpPr>
          <p:nvPr>
            <p:ph type="sldNum" sz="quarter" idx="12"/>
          </p:nvPr>
        </p:nvSpPr>
        <p:spPr>
          <a:xfrm>
            <a:off x="58003" y="6356350"/>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9" name="Grafik 8">
            <a:extLst>
              <a:ext uri="{FF2B5EF4-FFF2-40B4-BE49-F238E27FC236}">
                <a16:creationId xmlns:a16="http://schemas.microsoft.com/office/drawing/2014/main" id="{1EE41F38-1E29-4DAE-A5C5-0871B10D5C5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244775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4" y="532191"/>
            <a:ext cx="10169676" cy="943428"/>
          </a:xfrm>
        </p:spPr>
        <p:txBody>
          <a:bodyPr anchor="t" anchorCtr="0">
            <a:normAutofit/>
          </a:bodyPr>
          <a:lstStyle>
            <a:lvl1pPr algn="l">
              <a:defRPr sz="4000"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4" y="1935238"/>
            <a:ext cx="10169676" cy="33225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Noto Sans "/>
              </a:defRPr>
            </a:lvl1pPr>
          </a:lstStyle>
          <a:p>
            <a:fld id="{FAA1DE6B-711C-442F-86DB-C3F926200885}"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316874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ufzählung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1AB38DC-9002-42A5-9B95-F59D00F9A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2" name="Titel 1">
            <a:extLst>
              <a:ext uri="{FF2B5EF4-FFF2-40B4-BE49-F238E27FC236}">
                <a16:creationId xmlns:a16="http://schemas.microsoft.com/office/drawing/2014/main" id="{00A85363-6E39-4FC8-9813-4068670DDD07}"/>
              </a:ext>
            </a:extLst>
          </p:cNvPr>
          <p:cNvSpPr>
            <a:spLocks noGrp="1"/>
          </p:cNvSpPr>
          <p:nvPr>
            <p:ph type="title"/>
          </p:nvPr>
        </p:nvSpPr>
        <p:spPr>
          <a:xfrm>
            <a:off x="401562" y="517676"/>
            <a:ext cx="10952238" cy="1173012"/>
          </a:xfrm>
        </p:spPr>
        <p:txBody>
          <a:bodyPr anchor="t" anchorCtr="0">
            <a:normAutofit/>
          </a:bodyPr>
          <a:lstStyle>
            <a:lvl1pPr>
              <a:defRPr sz="4000" b="1" cap="all" baseline="0">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Inhaltsplatzhalter 2">
            <a:extLst>
              <a:ext uri="{FF2B5EF4-FFF2-40B4-BE49-F238E27FC236}">
                <a16:creationId xmlns:a16="http://schemas.microsoft.com/office/drawing/2014/main" id="{E8DBE976-B56D-411B-86B1-062F5DB757E7}"/>
              </a:ext>
            </a:extLst>
          </p:cNvPr>
          <p:cNvSpPr>
            <a:spLocks noGrp="1"/>
          </p:cNvSpPr>
          <p:nvPr>
            <p:ph idx="1"/>
          </p:nvPr>
        </p:nvSpPr>
        <p:spPr>
          <a:xfrm>
            <a:off x="401562" y="1825625"/>
            <a:ext cx="10952238" cy="4351338"/>
          </a:xfrm>
        </p:spPr>
        <p:txBody>
          <a:bodyPr/>
          <a:lstStyle>
            <a:lvl1pPr marL="228600" indent="-228600">
              <a:buClr>
                <a:srgbClr val="C1002A"/>
              </a:buClr>
              <a:buFont typeface="Wingdings" panose="05000000000000000000" pitchFamily="2" charset="2"/>
              <a:buChar char="§"/>
              <a:defRPr/>
            </a:lvl1pPr>
            <a:lvl2pPr marL="685800" indent="-228600">
              <a:buClr>
                <a:srgbClr val="C1002A"/>
              </a:buClr>
              <a:buFont typeface="Wingdings" panose="05000000000000000000" pitchFamily="2" charset="2"/>
              <a:buChar char="§"/>
              <a:defRPr/>
            </a:lvl2pPr>
            <a:lvl3pPr marL="1143000" indent="-228600">
              <a:buClr>
                <a:srgbClr val="C1002A"/>
              </a:buClr>
              <a:buFont typeface="Wingdings" panose="05000000000000000000" pitchFamily="2" charset="2"/>
              <a:buChar char="§"/>
              <a:defRPr/>
            </a:lvl3pPr>
            <a:lvl4pPr marL="1600200" indent="-228600">
              <a:buClr>
                <a:srgbClr val="C1002A"/>
              </a:buClr>
              <a:buFont typeface="Wingdings" panose="05000000000000000000" pitchFamily="2" charset="2"/>
              <a:buChar char="§"/>
              <a:defRPr/>
            </a:lvl4pPr>
            <a:lvl5pPr marL="2057400" indent="-22860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a:extLst>
              <a:ext uri="{FF2B5EF4-FFF2-40B4-BE49-F238E27FC236}">
                <a16:creationId xmlns:a16="http://schemas.microsoft.com/office/drawing/2014/main" id="{8C05F9F3-5B3D-4D27-AC50-42733E0DC1B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789BC07-26B5-4DD5-A799-D3DEC38C34F6}" type="datetime1">
              <a:rPr lang="de-DE" smtClean="0"/>
              <a:t>30.01.2024</a:t>
            </a:fld>
            <a:endParaRPr lang="de-DE" dirty="0"/>
          </a:p>
        </p:txBody>
      </p:sp>
      <p:sp>
        <p:nvSpPr>
          <p:cNvPr id="8" name="Fußzeilenplatzhalter 4">
            <a:extLst>
              <a:ext uri="{FF2B5EF4-FFF2-40B4-BE49-F238E27FC236}">
                <a16:creationId xmlns:a16="http://schemas.microsoft.com/office/drawing/2014/main" id="{747B6971-B79F-45E3-8A0E-B2B705F34CFF}"/>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D70019B9-A306-4CAF-A588-B9EFBB791F8A}"/>
              </a:ext>
            </a:extLst>
          </p:cNvPr>
          <p:cNvSpPr>
            <a:spLocks noGrp="1"/>
          </p:cNvSpPr>
          <p:nvPr>
            <p:ph type="sldNum" sz="quarter" idx="12"/>
          </p:nvPr>
        </p:nvSpPr>
        <p:spPr>
          <a:xfrm>
            <a:off x="58003" y="6356350"/>
            <a:ext cx="6516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266B1150-5161-4957-8DA5-89FE4D0EC2B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66824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Quadrat rot">
    <p:spTree>
      <p:nvGrpSpPr>
        <p:cNvPr id="1" name=""/>
        <p:cNvGrpSpPr/>
        <p:nvPr/>
      </p:nvGrpSpPr>
      <p:grpSpPr>
        <a:xfrm>
          <a:off x="0" y="0"/>
          <a:ext cx="0" cy="0"/>
          <a:chOff x="0" y="0"/>
          <a:chExt cx="0" cy="0"/>
        </a:xfrm>
      </p:grpSpPr>
      <p:pic>
        <p:nvPicPr>
          <p:cNvPr id="3" name="Grafik 2" descr="Ein Bild, das drinnen, Gebäude, sitzend, Tisch enthält.&#10;&#10;Automatisch generierte Beschreibung">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8256FC3E-2952-4A4D-83ED-D5F4C22434D1}"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1" y="6325965"/>
            <a:ext cx="554898"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6516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userDrawn="1"/>
        </p:nvSpPr>
        <p:spPr>
          <a:xfrm>
            <a:off x="6540516" y="655572"/>
            <a:ext cx="5153160" cy="5153160"/>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099"/>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684844" y="990610"/>
            <a:ext cx="5016516" cy="2001459"/>
          </a:xfrm>
        </p:spPr>
        <p:txBody>
          <a:bodyPr anchor="t" anchorCtr="0">
            <a:normAutofit/>
          </a:bodyPr>
          <a:lstStyle>
            <a:lvl1pPr algn="l">
              <a:defRPr sz="3200" cap="all" baseline="0">
                <a:solidFill>
                  <a:schemeClr val="bg1"/>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4" y="4254500"/>
            <a:ext cx="4739067" cy="12827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5" name="Grafik 14">
            <a:extLst>
              <a:ext uri="{FF2B5EF4-FFF2-40B4-BE49-F238E27FC236}">
                <a16:creationId xmlns:a16="http://schemas.microsoft.com/office/drawing/2014/main" id="{53D9D07B-AAED-4FF5-825D-2EC42395D57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14478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6000" y="0"/>
            <a:ext cx="6096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8CB8D007-DAEB-4159-803B-A04B75739F5B}"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6516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6" cy="1195310"/>
          </a:xfrm>
        </p:spPr>
        <p:txBody>
          <a:bodyPr anchor="t" anchorCtr="0">
            <a:normAutofit/>
          </a:bodyPr>
          <a:lstStyle>
            <a:lvl1pPr algn="l">
              <a:defRPr sz="3200"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4" name="Grafik 13">
            <a:extLst>
              <a:ext uri="{FF2B5EF4-FFF2-40B4-BE49-F238E27FC236}">
                <a16:creationId xmlns:a16="http://schemas.microsoft.com/office/drawing/2014/main" id="{AEC63B85-136A-4E0A-BFA3-7597DA58D1B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395138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6000" y="0"/>
            <a:ext cx="6096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6C5E1F0-7F1C-4FA3-B6D8-A7B52FD7C382}"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6516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6" cy="1195310"/>
          </a:xfrm>
        </p:spPr>
        <p:txBody>
          <a:bodyPr anchor="t" anchorCtr="0">
            <a:normAutofit/>
          </a:bodyPr>
          <a:lstStyle>
            <a:lvl1pPr algn="l">
              <a:defRPr sz="3200"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900" indent="-342900" algn="l">
              <a:buClr>
                <a:srgbClr val="C1002A"/>
              </a:buClr>
              <a:buFont typeface="Wingdings" panose="05000000000000000000" pitchFamily="2" charset="2"/>
              <a:buChar char="§"/>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C2CBA656-BB91-4A83-B051-088FBF731DE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265962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3"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7" y="441732"/>
            <a:ext cx="6096000"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054A11B4-BB57-4A52-A89F-192A032239FD}"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69014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1" cy="2912084"/>
          </a:xfrm>
        </p:spPr>
        <p:txBody>
          <a:bodyPr anchor="t" anchorCtr="0">
            <a:normAutofit/>
          </a:bodyPr>
          <a:lstStyle>
            <a:lvl1pPr algn="l">
              <a:defRPr sz="3200"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5"/>
            <a:ext cx="5532556" cy="3140685"/>
          </a:xfrm>
        </p:spPr>
        <p:txBody>
          <a:bodyPr/>
          <a:lstStyle>
            <a:lvl1pPr marL="342900" indent="-342900" algn="l">
              <a:buClr>
                <a:srgbClr val="C1002A"/>
              </a:buClr>
              <a:buFont typeface="Wingdings" panose="05000000000000000000" pitchFamily="2" charset="2"/>
              <a:buChar char="§"/>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79EC2314-0C3F-4360-AA0C-233650FC9F2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299154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3"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7" y="441732"/>
            <a:ext cx="6096000"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D160A98-54F8-4CAC-A986-FB67E530E0E2}" type="datetime1">
              <a:rPr lang="de-DE" smtClean="0"/>
              <a:t>30.01.2024</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0"/>
            <a:ext cx="6106236"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0"/>
            <a:ext cx="780196"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1" cy="2912084"/>
          </a:xfrm>
        </p:spPr>
        <p:txBody>
          <a:bodyPr anchor="t" anchorCtr="0">
            <a:normAutofit/>
          </a:bodyPr>
          <a:lstStyle>
            <a:lvl1pPr algn="ctr">
              <a:lnSpc>
                <a:spcPct val="100000"/>
              </a:lnSpc>
              <a:defRPr sz="3200" cap="all" baseline="0">
                <a:solidFill>
                  <a:srgbClr val="636363"/>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5"/>
            <a:ext cx="5532556" cy="3140685"/>
          </a:xfrm>
        </p:spPr>
        <p:txBody>
          <a:bodyPr/>
          <a:lstStyle>
            <a:lvl1pPr marL="0" indent="0" algn="l">
              <a:buClr>
                <a:srgbClr val="C1002A"/>
              </a:buClr>
              <a:buFont typeface="Wingdings" panose="05000000000000000000" pitchFamily="2" charset="2"/>
              <a:buNone/>
              <a:defRPr sz="2400">
                <a:solidFill>
                  <a:srgbClr val="6363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4" name="Grafik 13">
            <a:extLst>
              <a:ext uri="{FF2B5EF4-FFF2-40B4-BE49-F238E27FC236}">
                <a16:creationId xmlns:a16="http://schemas.microsoft.com/office/drawing/2014/main" id="{B0DBB178-0375-472C-9DAC-0EFCCF7654F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36645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10A2629-F338-4501-9473-0E99B1D13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FDD1963-0B4B-40C0-8290-FF4399444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B9DBA5ED-2511-4068-B60A-69DBED234F3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02429"/>
            <a:ext cx="12192000" cy="672965"/>
          </a:xfrm>
          <a:prstGeom prst="rect">
            <a:avLst/>
          </a:prstGeom>
        </p:spPr>
      </p:pic>
      <p:sp>
        <p:nvSpPr>
          <p:cNvPr id="8" name="Datumsplatzhalter 3">
            <a:extLst>
              <a:ext uri="{FF2B5EF4-FFF2-40B4-BE49-F238E27FC236}">
                <a16:creationId xmlns:a16="http://schemas.microsoft.com/office/drawing/2014/main" id="{263E14F9-F0BC-4E47-AC3B-0EB4106D9853}"/>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latin typeface="Noto Sans "/>
              </a:defRPr>
            </a:lvl1pPr>
          </a:lstStyle>
          <a:p>
            <a:fld id="{2C3CF306-1B59-49CB-AE36-6E552C7A5E61}" type="datetime1">
              <a:rPr lang="de-DE" smtClean="0"/>
              <a:t>30.01.2024</a:t>
            </a:fld>
            <a:endParaRPr lang="de-DE" dirty="0"/>
          </a:p>
        </p:txBody>
      </p:sp>
      <p:sp>
        <p:nvSpPr>
          <p:cNvPr id="9" name="Fußzeilenplatzhalter 4">
            <a:extLst>
              <a:ext uri="{FF2B5EF4-FFF2-40B4-BE49-F238E27FC236}">
                <a16:creationId xmlns:a16="http://schemas.microsoft.com/office/drawing/2014/main" id="{C1260EEA-C42D-47AB-A95D-C7EB3E7ED8B1}"/>
              </a:ext>
            </a:extLst>
          </p:cNvPr>
          <p:cNvSpPr>
            <a:spLocks noGrp="1"/>
          </p:cNvSpPr>
          <p:nvPr>
            <p:ph type="ftr" sz="quarter" idx="3"/>
          </p:nvPr>
        </p:nvSpPr>
        <p:spPr>
          <a:xfrm>
            <a:off x="5007591" y="6356350"/>
            <a:ext cx="6106236" cy="365125"/>
          </a:xfrm>
          <a:prstGeom prst="rect">
            <a:avLst/>
          </a:prstGeom>
        </p:spPr>
        <p:txBody>
          <a:bodyPr/>
          <a:lstStyle>
            <a:lvl1pPr algn="r">
              <a:defRPr>
                <a:solidFill>
                  <a:schemeClr val="bg1"/>
                </a:solidFill>
                <a:latin typeface="Noto Sans "/>
              </a:defRPr>
            </a:lvl1pPr>
          </a:lstStyle>
          <a:p>
            <a:endParaRPr lang="de-DE" dirty="0"/>
          </a:p>
        </p:txBody>
      </p:sp>
      <p:sp>
        <p:nvSpPr>
          <p:cNvPr id="10" name="Foliennummernplatzhalter 5">
            <a:extLst>
              <a:ext uri="{FF2B5EF4-FFF2-40B4-BE49-F238E27FC236}">
                <a16:creationId xmlns:a16="http://schemas.microsoft.com/office/drawing/2014/main" id="{7C03EC7E-A973-45B9-8C45-CD16D7E9E5F4}"/>
              </a:ext>
            </a:extLst>
          </p:cNvPr>
          <p:cNvSpPr>
            <a:spLocks noGrp="1"/>
          </p:cNvSpPr>
          <p:nvPr>
            <p:ph type="sldNum" sz="quarter" idx="4"/>
          </p:nvPr>
        </p:nvSpPr>
        <p:spPr>
          <a:xfrm>
            <a:off x="58003" y="6356350"/>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E4429CA4-D526-472D-93B4-47445B12FDD1}"/>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a:stretch/>
        </p:blipFill>
        <p:spPr>
          <a:xfrm>
            <a:off x="11378128" y="6307363"/>
            <a:ext cx="464608" cy="448438"/>
          </a:xfrm>
          <a:prstGeom prst="rect">
            <a:avLst/>
          </a:prstGeom>
        </p:spPr>
      </p:pic>
    </p:spTree>
    <p:extLst>
      <p:ext uri="{BB962C8B-B14F-4D97-AF65-F5344CB8AC3E}">
        <p14:creationId xmlns:p14="http://schemas.microsoft.com/office/powerpoint/2010/main" val="419461262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0" r:id="rId4"/>
    <p:sldLayoutId id="2147483660" r:id="rId5"/>
    <p:sldLayoutId id="2147483661" r:id="rId6"/>
    <p:sldLayoutId id="2147483662" r:id="rId7"/>
    <p:sldLayoutId id="2147483663" r:id="rId8"/>
    <p:sldLayoutId id="2147483664" r:id="rId9"/>
    <p:sldLayoutId id="2147483652" r:id="rId10"/>
    <p:sldLayoutId id="2147483654"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rgbClr val="636363"/>
          </a:solidFill>
          <a:latin typeface="Noto Sans "/>
          <a:ea typeface="Noto Sans regular" panose="020B0502040504020204" pitchFamily="34"/>
          <a:cs typeface="Noto Sans regular" panose="020B0502040504020204" pitchFamily="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363"/>
          </a:solidFill>
          <a:latin typeface="Noto Sans "/>
          <a:ea typeface="Noto Sans regular" panose="020B0502040504020204" pitchFamily="34"/>
          <a:cs typeface="Noto Sans regular" panose="020B0502040504020204"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363"/>
          </a:solidFill>
          <a:latin typeface="Noto Sans "/>
          <a:ea typeface="Noto Sans regular" panose="020B0502040504020204" pitchFamily="34"/>
          <a:cs typeface="Noto Sans regular" panose="020B0502040504020204" pitchFamily="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363"/>
          </a:solidFill>
          <a:latin typeface="Noto Sans "/>
          <a:ea typeface="Noto Sans regular" panose="020B0502040504020204" pitchFamily="34"/>
          <a:cs typeface="Noto Sans regular" panose="020B0502040504020204" pitchFamily="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linkedin.com/company/europa-master-association-dijon-opole-mainz/?trk=public_profile_volunteering-position_profile-section-card_full-click&amp;originalSubdomain=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hyperlink" Target="https://politik.uni-mainz.d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mailto:schmitt@politik.uni-mainz.de" TargetMode="External"/><Relationship Id="rId7" Type="http://schemas.openxmlformats.org/officeDocument/2006/relationships/hyperlink" Target="mailto:mgburek@students.uni-mainz.de" TargetMode="External"/><Relationship Id="rId2" Type="http://schemas.openxmlformats.org/officeDocument/2006/relationships/hyperlink" Target="mailto:reinermann@politik.uni-mainz.de" TargetMode="External"/><Relationship Id="rId1" Type="http://schemas.openxmlformats.org/officeDocument/2006/relationships/slideLayout" Target="../slideLayouts/slideLayout2.xml"/><Relationship Id="rId6" Type="http://schemas.openxmlformats.org/officeDocument/2006/relationships/hyperlink" Target="mailto:cboehm@students.uni-mainz.de" TargetMode="External"/><Relationship Id="rId5" Type="http://schemas.openxmlformats.org/officeDocument/2006/relationships/hyperlink" Target="mailto:muntschick@uni-mainz.de" TargetMode="External"/><Relationship Id="rId4" Type="http://schemas.openxmlformats.org/officeDocument/2006/relationships/hyperlink" Target="mailto:arne.niemann@uni-mainz.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CF7F1A-6608-FC3C-E70A-E8773CA5BB29}"/>
              </a:ext>
            </a:extLst>
          </p:cNvPr>
          <p:cNvSpPr>
            <a:spLocks noGrp="1"/>
          </p:cNvSpPr>
          <p:nvPr>
            <p:ph type="sldNum" sz="quarter" idx="12"/>
          </p:nvPr>
        </p:nvSpPr>
        <p:spPr/>
        <p:txBody>
          <a:bodyPr/>
          <a:lstStyle/>
          <a:p>
            <a:fld id="{07240774-CFD2-4AB8-B231-46D42DA9185A}" type="slidenum">
              <a:rPr lang="de-DE" smtClean="0"/>
              <a:pPr/>
              <a:t>1</a:t>
            </a:fld>
            <a:endParaRPr lang="de-DE" dirty="0"/>
          </a:p>
        </p:txBody>
      </p:sp>
      <p:sp>
        <p:nvSpPr>
          <p:cNvPr id="3" name="Titel 2">
            <a:extLst>
              <a:ext uri="{FF2B5EF4-FFF2-40B4-BE49-F238E27FC236}">
                <a16:creationId xmlns:a16="http://schemas.microsoft.com/office/drawing/2014/main" id="{A1B37D9F-A41E-E846-3C22-B103D1CEB7A5}"/>
              </a:ext>
            </a:extLst>
          </p:cNvPr>
          <p:cNvSpPr>
            <a:spLocks noGrp="1"/>
          </p:cNvSpPr>
          <p:nvPr>
            <p:ph type="ctrTitle"/>
          </p:nvPr>
        </p:nvSpPr>
        <p:spPr/>
        <p:txBody>
          <a:bodyPr/>
          <a:lstStyle/>
          <a:p>
            <a:r>
              <a:rPr lang="de-DE" dirty="0"/>
              <a:t>Master? Ja! </a:t>
            </a:r>
            <a:br>
              <a:rPr lang="de-DE" dirty="0"/>
            </a:br>
            <a:r>
              <a:rPr lang="de-DE" dirty="0"/>
              <a:t>Wo? Na, Bei uns!</a:t>
            </a:r>
          </a:p>
        </p:txBody>
      </p:sp>
      <p:sp>
        <p:nvSpPr>
          <p:cNvPr id="4" name="Untertitel 3">
            <a:extLst>
              <a:ext uri="{FF2B5EF4-FFF2-40B4-BE49-F238E27FC236}">
                <a16:creationId xmlns:a16="http://schemas.microsoft.com/office/drawing/2014/main" id="{02D8524F-AABD-074C-1005-F8C02A875B1E}"/>
              </a:ext>
            </a:extLst>
          </p:cNvPr>
          <p:cNvSpPr>
            <a:spLocks noGrp="1"/>
          </p:cNvSpPr>
          <p:nvPr>
            <p:ph type="subTitle" idx="1"/>
          </p:nvPr>
        </p:nvSpPr>
        <p:spPr>
          <a:xfrm>
            <a:off x="6684844" y="3865932"/>
            <a:ext cx="4739067" cy="1671268"/>
          </a:xfrm>
        </p:spPr>
        <p:txBody>
          <a:bodyPr>
            <a:normAutofit/>
          </a:bodyPr>
          <a:lstStyle/>
          <a:p>
            <a:r>
              <a:rPr lang="de-DE" dirty="0"/>
              <a:t>Informationsveranstaltung zu den Masterstudiengängen am </a:t>
            </a:r>
          </a:p>
          <a:p>
            <a:r>
              <a:rPr lang="de-DE" dirty="0"/>
              <a:t>Institut für Politikwissenschaft</a:t>
            </a:r>
          </a:p>
        </p:txBody>
      </p:sp>
    </p:spTree>
    <p:extLst>
      <p:ext uri="{BB962C8B-B14F-4D97-AF65-F5344CB8AC3E}">
        <p14:creationId xmlns:p14="http://schemas.microsoft.com/office/powerpoint/2010/main" val="374992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6BB1353-693A-B71B-7278-59C4C1C28536}"/>
              </a:ext>
            </a:extLst>
          </p:cNvPr>
          <p:cNvSpPr>
            <a:spLocks noGrp="1"/>
          </p:cNvSpPr>
          <p:nvPr>
            <p:ph type="sldNum" sz="quarter" idx="12"/>
          </p:nvPr>
        </p:nvSpPr>
        <p:spPr/>
        <p:txBody>
          <a:bodyPr/>
          <a:lstStyle/>
          <a:p>
            <a:fld id="{07240774-CFD2-4AB8-B231-46D42DA9185A}" type="slidenum">
              <a:rPr lang="de-DE" smtClean="0"/>
              <a:pPr/>
              <a:t>10</a:t>
            </a:fld>
            <a:endParaRPr lang="de-DE" dirty="0"/>
          </a:p>
        </p:txBody>
      </p:sp>
      <p:sp>
        <p:nvSpPr>
          <p:cNvPr id="3" name="Titel 2">
            <a:extLst>
              <a:ext uri="{FF2B5EF4-FFF2-40B4-BE49-F238E27FC236}">
                <a16:creationId xmlns:a16="http://schemas.microsoft.com/office/drawing/2014/main" id="{9F864066-50B0-2B66-DEE4-BFB3B756D890}"/>
              </a:ext>
            </a:extLst>
          </p:cNvPr>
          <p:cNvSpPr>
            <a:spLocks noGrp="1"/>
          </p:cNvSpPr>
          <p:nvPr>
            <p:ph type="ctrTitle"/>
          </p:nvPr>
        </p:nvSpPr>
        <p:spPr>
          <a:xfrm>
            <a:off x="303094" y="495310"/>
            <a:ext cx="5424606" cy="2933689"/>
          </a:xfrm>
        </p:spPr>
        <p:txBody>
          <a:bodyPr>
            <a:normAutofit/>
          </a:bodyPr>
          <a:lstStyle/>
          <a:p>
            <a:r>
              <a:rPr lang="de-DE" dirty="0"/>
              <a:t>M.A. Politische Ökonomie und </a:t>
            </a:r>
            <a:br>
              <a:rPr lang="de-DE" dirty="0"/>
            </a:br>
            <a:r>
              <a:rPr lang="de-DE" dirty="0"/>
              <a:t>Internationale Beziehungen</a:t>
            </a:r>
          </a:p>
        </p:txBody>
      </p:sp>
      <p:sp>
        <p:nvSpPr>
          <p:cNvPr id="4" name="Untertitel 3">
            <a:extLst>
              <a:ext uri="{FF2B5EF4-FFF2-40B4-BE49-F238E27FC236}">
                <a16:creationId xmlns:a16="http://schemas.microsoft.com/office/drawing/2014/main" id="{0B39BA30-BA98-DC15-D5EA-B73485201B9A}"/>
              </a:ext>
            </a:extLst>
          </p:cNvPr>
          <p:cNvSpPr>
            <a:spLocks noGrp="1"/>
          </p:cNvSpPr>
          <p:nvPr>
            <p:ph type="subTitle" idx="1"/>
          </p:nvPr>
        </p:nvSpPr>
        <p:spPr>
          <a:xfrm flipV="1">
            <a:off x="303094" y="1865376"/>
            <a:ext cx="5532556" cy="90424"/>
          </a:xfrm>
        </p:spPr>
        <p:txBody>
          <a:bodyPr>
            <a:normAutofit fontScale="25000" lnSpcReduction="20000"/>
          </a:bodyPr>
          <a:lstStyle/>
          <a:p>
            <a:endParaRPr lang="de-DE" dirty="0"/>
          </a:p>
        </p:txBody>
      </p:sp>
    </p:spTree>
    <p:extLst>
      <p:ext uri="{BB962C8B-B14F-4D97-AF65-F5344CB8AC3E}">
        <p14:creationId xmlns:p14="http://schemas.microsoft.com/office/powerpoint/2010/main" val="100854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hat is AI? Everything to know about artificial intelligence | ZDNET">
            <a:extLst>
              <a:ext uri="{FF2B5EF4-FFF2-40B4-BE49-F238E27FC236}">
                <a16:creationId xmlns:a16="http://schemas.microsoft.com/office/drawing/2014/main" id="{04D93939-D20D-487C-C5C9-FDA567784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3" r="10305"/>
          <a:stretch/>
        </p:blipFill>
        <p:spPr bwMode="auto">
          <a:xfrm rot="21259468">
            <a:off x="592059" y="1191512"/>
            <a:ext cx="2256028" cy="213394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D870437-B5D2-0549-32F5-D19B8A936B59}"/>
              </a:ext>
            </a:extLst>
          </p:cNvPr>
          <p:cNvPicPr>
            <a:picLocks noChangeAspect="1"/>
          </p:cNvPicPr>
          <p:nvPr/>
        </p:nvPicPr>
        <p:blipFill>
          <a:blip r:embed="rId3"/>
          <a:stretch>
            <a:fillRect/>
          </a:stretch>
        </p:blipFill>
        <p:spPr>
          <a:xfrm rot="233941">
            <a:off x="7564226" y="1116206"/>
            <a:ext cx="4130353" cy="3203870"/>
          </a:xfrm>
          <a:prstGeom prst="rect">
            <a:avLst/>
          </a:prstGeom>
        </p:spPr>
      </p:pic>
      <p:pic>
        <p:nvPicPr>
          <p:cNvPr id="9" name="Grafik 8">
            <a:extLst>
              <a:ext uri="{FF2B5EF4-FFF2-40B4-BE49-F238E27FC236}">
                <a16:creationId xmlns:a16="http://schemas.microsoft.com/office/drawing/2014/main" id="{28390B73-0F2B-7338-95D6-6BAAA9B46AAD}"/>
              </a:ext>
            </a:extLst>
          </p:cNvPr>
          <p:cNvPicPr>
            <a:picLocks noChangeAspect="1"/>
          </p:cNvPicPr>
          <p:nvPr/>
        </p:nvPicPr>
        <p:blipFill rotWithShape="1">
          <a:blip r:embed="rId4"/>
          <a:srcRect r="-1213"/>
          <a:stretch/>
        </p:blipFill>
        <p:spPr>
          <a:xfrm rot="21241214">
            <a:off x="1531822" y="2658978"/>
            <a:ext cx="5376217" cy="3435323"/>
          </a:xfrm>
          <a:prstGeom prst="rect">
            <a:avLst/>
          </a:prstGeom>
        </p:spPr>
      </p:pic>
      <p:pic>
        <p:nvPicPr>
          <p:cNvPr id="1030" name="Picture 6" descr="Mittelmeer - 3.000 Flüchtlinge binnen 24 Stunden">
            <a:extLst>
              <a:ext uri="{FF2B5EF4-FFF2-40B4-BE49-F238E27FC236}">
                <a16:creationId xmlns:a16="http://schemas.microsoft.com/office/drawing/2014/main" id="{6FFB0B9F-584C-801F-9F5D-347278C30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88052">
            <a:off x="6666316" y="3209403"/>
            <a:ext cx="3687877" cy="2765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fografik: 10 Länder verursachen zwei Drittel der CO₂-Emissionen | Statista">
            <a:extLst>
              <a:ext uri="{FF2B5EF4-FFF2-40B4-BE49-F238E27FC236}">
                <a16:creationId xmlns:a16="http://schemas.microsoft.com/office/drawing/2014/main" id="{FBCD9F78-ABFE-F2AE-99A6-F26845269E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54737">
            <a:off x="3058037" y="1125022"/>
            <a:ext cx="2979674" cy="29796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2DCC0AE-6630-037C-077D-B022BAF836BE}"/>
              </a:ext>
            </a:extLst>
          </p:cNvPr>
          <p:cNvSpPr>
            <a:spLocks noGrp="1"/>
          </p:cNvSpPr>
          <p:nvPr>
            <p:ph type="ctrTitle"/>
          </p:nvPr>
        </p:nvSpPr>
        <p:spPr>
          <a:xfrm>
            <a:off x="831956" y="119776"/>
            <a:ext cx="11360043" cy="943428"/>
          </a:xfrm>
        </p:spPr>
        <p:txBody>
          <a:bodyPr>
            <a:normAutofit/>
          </a:bodyPr>
          <a:lstStyle/>
          <a:p>
            <a:r>
              <a:rPr lang="de-DE" sz="2900" dirty="0">
                <a:solidFill>
                  <a:schemeClr val="tx1"/>
                </a:solidFill>
              </a:rPr>
              <a:t>M.A. Politische Ökonomie und Internationale Beziehungen: Wieso relevant?</a:t>
            </a:r>
          </a:p>
        </p:txBody>
      </p:sp>
    </p:spTree>
    <p:extLst>
      <p:ext uri="{BB962C8B-B14F-4D97-AF65-F5344CB8AC3E}">
        <p14:creationId xmlns:p14="http://schemas.microsoft.com/office/powerpoint/2010/main" val="77399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2FF04-156D-A282-343F-C0233179C5B6}"/>
              </a:ext>
            </a:extLst>
          </p:cNvPr>
          <p:cNvSpPr>
            <a:spLocks noGrp="1"/>
          </p:cNvSpPr>
          <p:nvPr>
            <p:ph type="ctrTitle"/>
          </p:nvPr>
        </p:nvSpPr>
        <p:spPr/>
        <p:txBody>
          <a:bodyPr>
            <a:normAutofit/>
          </a:bodyPr>
          <a:lstStyle/>
          <a:p>
            <a:r>
              <a:rPr lang="de-DE" sz="2900" dirty="0">
                <a:solidFill>
                  <a:schemeClr val="tx1"/>
                </a:solidFill>
              </a:rPr>
              <a:t>M.A. Politische Ökonomie und Internationale Beziehungen: Worum geht es?</a:t>
            </a:r>
          </a:p>
        </p:txBody>
      </p:sp>
      <p:sp>
        <p:nvSpPr>
          <p:cNvPr id="3" name="Untertitel 2">
            <a:extLst>
              <a:ext uri="{FF2B5EF4-FFF2-40B4-BE49-F238E27FC236}">
                <a16:creationId xmlns:a16="http://schemas.microsoft.com/office/drawing/2014/main" id="{FC7DA2BD-D8DF-D351-D553-E7845AAEE078}"/>
              </a:ext>
            </a:extLst>
          </p:cNvPr>
          <p:cNvSpPr>
            <a:spLocks noGrp="1"/>
          </p:cNvSpPr>
          <p:nvPr>
            <p:ph type="subTitle" idx="1"/>
          </p:nvPr>
        </p:nvSpPr>
        <p:spPr/>
        <p:txBody>
          <a:bodyPr>
            <a:normAutofit fontScale="85000" lnSpcReduction="20000"/>
          </a:bodyPr>
          <a:lstStyle/>
          <a:p>
            <a:pPr marL="285750" indent="-285750">
              <a:buFont typeface="Arial" panose="020B0604020202020204" pitchFamily="34" charset="0"/>
              <a:buChar char="•"/>
            </a:pPr>
            <a:r>
              <a:rPr lang="de-DE" dirty="0">
                <a:solidFill>
                  <a:srgbClr val="C00000"/>
                </a:solidFill>
              </a:rPr>
              <a:t>Inhaltliche Schwerpunkte</a:t>
            </a:r>
            <a:r>
              <a:rPr lang="de-DE" dirty="0"/>
              <a:t>: </a:t>
            </a:r>
          </a:p>
          <a:p>
            <a:pPr marL="742950" lvl="1" indent="-285750" algn="l">
              <a:buFont typeface="Arial" panose="020B0604020202020204" pitchFamily="34" charset="0"/>
              <a:buChar char="•"/>
            </a:pPr>
            <a:r>
              <a:rPr lang="de-DE" dirty="0"/>
              <a:t>Politische Ökonomie, </a:t>
            </a:r>
          </a:p>
          <a:p>
            <a:pPr marL="742950" lvl="1" indent="-285750" algn="l">
              <a:buFont typeface="Arial" panose="020B0604020202020204" pitchFamily="34" charset="0"/>
              <a:buChar char="•"/>
            </a:pPr>
            <a:r>
              <a:rPr lang="de-DE" dirty="0"/>
              <a:t>Internationale Beziehungen, </a:t>
            </a:r>
          </a:p>
          <a:p>
            <a:pPr marL="742950" lvl="1" indent="-285750" algn="l">
              <a:buFont typeface="Arial" panose="020B0604020202020204" pitchFamily="34" charset="0"/>
              <a:buChar char="•"/>
            </a:pPr>
            <a:r>
              <a:rPr lang="de-DE" dirty="0"/>
              <a:t>Institutionentheorie</a:t>
            </a:r>
          </a:p>
          <a:p>
            <a:pPr marL="285750" indent="-285750">
              <a:buFont typeface="Arial" panose="020B0604020202020204" pitchFamily="34" charset="0"/>
              <a:buChar char="•"/>
            </a:pPr>
            <a:r>
              <a:rPr lang="de-DE" dirty="0">
                <a:solidFill>
                  <a:srgbClr val="C00000"/>
                </a:solidFill>
              </a:rPr>
              <a:t>Methodische Zugänge</a:t>
            </a:r>
            <a:r>
              <a:rPr lang="de-DE" dirty="0"/>
              <a:t>: </a:t>
            </a:r>
          </a:p>
          <a:p>
            <a:pPr marL="742950" lvl="1" indent="-285750" algn="l">
              <a:buFont typeface="Arial" panose="020B0604020202020204" pitchFamily="34" charset="0"/>
              <a:buChar char="•"/>
            </a:pPr>
            <a:r>
              <a:rPr lang="de-DE" dirty="0"/>
              <a:t>vielfältig, </a:t>
            </a:r>
          </a:p>
          <a:p>
            <a:pPr marL="742950" lvl="1" indent="-285750" algn="l">
              <a:buFont typeface="Arial" panose="020B0604020202020204" pitchFamily="34" charset="0"/>
              <a:buChar char="•"/>
            </a:pPr>
            <a:r>
              <a:rPr lang="de-DE" dirty="0"/>
              <a:t>insbesondere auch qualitativ und makro-quantitativ</a:t>
            </a:r>
          </a:p>
          <a:p>
            <a:pPr marL="285750" indent="-285750">
              <a:buFont typeface="Arial" panose="020B0604020202020204" pitchFamily="34" charset="0"/>
              <a:buChar char="•"/>
            </a:pPr>
            <a:r>
              <a:rPr lang="de-DE" dirty="0">
                <a:solidFill>
                  <a:srgbClr val="C00000"/>
                </a:solidFill>
              </a:rPr>
              <a:t>Kompetenzziele</a:t>
            </a:r>
            <a:r>
              <a:rPr lang="de-DE" dirty="0"/>
              <a:t>: Unsere Absolventinnen und Absolventen sind in der Lage, …</a:t>
            </a:r>
          </a:p>
          <a:p>
            <a:pPr marL="646113" lvl="1" indent="-285750" algn="l">
              <a:buFont typeface="Arial" panose="020B0604020202020204" pitchFamily="34" charset="0"/>
              <a:buChar char="•"/>
            </a:pPr>
            <a:r>
              <a:rPr lang="de-DE" dirty="0"/>
              <a:t>… politische und ökonomische Zusammenhänge im nationalen und internationalen Kontext zu analysieren und kritisch zu reflektieren,</a:t>
            </a:r>
          </a:p>
          <a:p>
            <a:pPr marL="646113" lvl="1" indent="-285750" algn="l">
              <a:buFont typeface="Arial" panose="020B0604020202020204" pitchFamily="34" charset="0"/>
              <a:buChar char="•"/>
            </a:pPr>
            <a:r>
              <a:rPr lang="de-DE" dirty="0"/>
              <a:t>… konkrete Lösungsvorschläge für Probleme zu entwickeln und</a:t>
            </a:r>
          </a:p>
          <a:p>
            <a:pPr marL="646113" lvl="1" indent="-285750" algn="l">
              <a:buFont typeface="Arial" panose="020B0604020202020204" pitchFamily="34" charset="0"/>
              <a:buChar char="•"/>
            </a:pPr>
            <a:r>
              <a:rPr lang="de-DE" dirty="0"/>
              <a:t>… nachvollziehbar und ansprechend darüber zu kommunizieren.</a:t>
            </a:r>
          </a:p>
          <a:p>
            <a:endParaRPr lang="de-DE" dirty="0"/>
          </a:p>
        </p:txBody>
      </p:sp>
      <p:sp>
        <p:nvSpPr>
          <p:cNvPr id="4" name="Foliennummernplatzhalter 3">
            <a:extLst>
              <a:ext uri="{FF2B5EF4-FFF2-40B4-BE49-F238E27FC236}">
                <a16:creationId xmlns:a16="http://schemas.microsoft.com/office/drawing/2014/main" id="{DAB3D5DF-F8A7-7D95-DE4D-596CBCC23675}"/>
              </a:ext>
            </a:extLst>
          </p:cNvPr>
          <p:cNvSpPr>
            <a:spLocks noGrp="1"/>
          </p:cNvSpPr>
          <p:nvPr>
            <p:ph type="sldNum" sz="quarter" idx="12"/>
          </p:nvPr>
        </p:nvSpPr>
        <p:spPr/>
        <p:txBody>
          <a:bodyPr/>
          <a:lstStyle/>
          <a:p>
            <a:fld id="{07240774-CFD2-4AB8-B231-46D42DA9185A}" type="slidenum">
              <a:rPr lang="de-DE" smtClean="0"/>
              <a:pPr/>
              <a:t>12</a:t>
            </a:fld>
            <a:endParaRPr lang="de-DE" dirty="0"/>
          </a:p>
        </p:txBody>
      </p:sp>
    </p:spTree>
    <p:extLst>
      <p:ext uri="{BB962C8B-B14F-4D97-AF65-F5344CB8AC3E}">
        <p14:creationId xmlns:p14="http://schemas.microsoft.com/office/powerpoint/2010/main" val="265201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2FF04-156D-A282-343F-C0233179C5B6}"/>
              </a:ext>
            </a:extLst>
          </p:cNvPr>
          <p:cNvSpPr>
            <a:spLocks noGrp="1"/>
          </p:cNvSpPr>
          <p:nvPr>
            <p:ph type="ctrTitle"/>
          </p:nvPr>
        </p:nvSpPr>
        <p:spPr/>
        <p:txBody>
          <a:bodyPr>
            <a:normAutofit/>
          </a:bodyPr>
          <a:lstStyle/>
          <a:p>
            <a:r>
              <a:rPr lang="de-DE" sz="2900" dirty="0">
                <a:solidFill>
                  <a:schemeClr val="tx1"/>
                </a:solidFill>
              </a:rPr>
              <a:t>M.A. Politische Ökonomie und Internationale Beziehungen: Studiengang</a:t>
            </a:r>
          </a:p>
        </p:txBody>
      </p:sp>
      <p:sp>
        <p:nvSpPr>
          <p:cNvPr id="3" name="Untertitel 2">
            <a:extLst>
              <a:ext uri="{FF2B5EF4-FFF2-40B4-BE49-F238E27FC236}">
                <a16:creationId xmlns:a16="http://schemas.microsoft.com/office/drawing/2014/main" id="{FC7DA2BD-D8DF-D351-D553-E7845AAEE078}"/>
              </a:ext>
            </a:extLst>
          </p:cNvPr>
          <p:cNvSpPr>
            <a:spLocks noGrp="1"/>
          </p:cNvSpPr>
          <p:nvPr>
            <p:ph type="subTitle" idx="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1: Politikwissenschaftliche Forschungsmethoden</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2: Politische Institutionen und Prozesse</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3: Normative und positive politische Theorie</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4: Politische Ökonomie und Wohlfahrtstaatlichkeit</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5: Internationale Beziehungen und Europäische Integration</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6: Inhaltliche Vertiefung mit interdisziplinärer Orientierung</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7: Praxismodul</a:t>
            </a:r>
          </a:p>
          <a:p>
            <a:pPr marL="228600" marR="0" lvl="0" indent="-228600" algn="l" defTabSz="914400" rtl="0" eaLnBrk="1" fontAlgn="auto" latinLnBrk="0" hangingPunct="1">
              <a:lnSpc>
                <a:spcPct val="90000"/>
              </a:lnSpc>
              <a:spcBef>
                <a:spcPts val="1000"/>
              </a:spcBef>
              <a:spcAft>
                <a:spcPts val="0"/>
              </a:spcAft>
              <a:buClr>
                <a:srgbClr val="C1002A"/>
              </a:buClr>
              <a:buSzTx/>
              <a:buFont typeface="Wingdings" panose="05000000000000000000" pitchFamily="2" charset="2"/>
              <a:buChar char="§"/>
              <a:tabLst/>
              <a:defRPr/>
            </a:pPr>
            <a:r>
              <a:rPr kumimoji="0" lang="de-DE" sz="2400" b="1"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rPr>
              <a:t>Modul 8: Abschlussmodul</a:t>
            </a:r>
            <a:endParaRPr kumimoji="0" lang="de-DE" sz="2800" b="0" i="0" u="none" strike="noStrike" kern="1200" cap="none" spc="0" normalizeH="0" baseline="0" noProof="0" dirty="0">
              <a:ln>
                <a:noFill/>
              </a:ln>
              <a:solidFill>
                <a:schemeClr val="tx1"/>
              </a:solidFill>
              <a:effectLst/>
              <a:uLnTx/>
              <a:uFillTx/>
              <a:latin typeface="Noto Sans "/>
              <a:ea typeface="Noto Sans regular" panose="020B0502040504020204" pitchFamily="34"/>
              <a:cs typeface="Noto Sans regular" panose="020B0502040504020204" pitchFamily="34"/>
            </a:endParaRPr>
          </a:p>
          <a:p>
            <a:endParaRPr lang="de-DE" dirty="0"/>
          </a:p>
        </p:txBody>
      </p:sp>
      <p:sp>
        <p:nvSpPr>
          <p:cNvPr id="4" name="Foliennummernplatzhalter 3">
            <a:extLst>
              <a:ext uri="{FF2B5EF4-FFF2-40B4-BE49-F238E27FC236}">
                <a16:creationId xmlns:a16="http://schemas.microsoft.com/office/drawing/2014/main" id="{DAB3D5DF-F8A7-7D95-DE4D-596CBCC23675}"/>
              </a:ext>
            </a:extLst>
          </p:cNvPr>
          <p:cNvSpPr>
            <a:spLocks noGrp="1"/>
          </p:cNvSpPr>
          <p:nvPr>
            <p:ph type="sldNum" sz="quarter" idx="12"/>
          </p:nvPr>
        </p:nvSpPr>
        <p:spPr/>
        <p:txBody>
          <a:bodyPr/>
          <a:lstStyle/>
          <a:p>
            <a:fld id="{07240774-CFD2-4AB8-B231-46D42DA9185A}" type="slidenum">
              <a:rPr lang="de-DE" smtClean="0"/>
              <a:pPr/>
              <a:t>13</a:t>
            </a:fld>
            <a:endParaRPr lang="de-DE" dirty="0"/>
          </a:p>
        </p:txBody>
      </p:sp>
    </p:spTree>
    <p:extLst>
      <p:ext uri="{BB962C8B-B14F-4D97-AF65-F5344CB8AC3E}">
        <p14:creationId xmlns:p14="http://schemas.microsoft.com/office/powerpoint/2010/main" val="246326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2" y="341666"/>
            <a:ext cx="11121809" cy="893423"/>
          </a:xfrm>
        </p:spPr>
        <p:txBody>
          <a:bodyPr>
            <a:normAutofit fontScale="90000"/>
          </a:bodyPr>
          <a:lstStyle/>
          <a:p>
            <a:r>
              <a:rPr lang="de-DE" sz="3200" dirty="0">
                <a:solidFill>
                  <a:schemeClr val="tx1">
                    <a:lumMod val="75000"/>
                    <a:lumOff val="25000"/>
                  </a:schemeClr>
                </a:solidFill>
              </a:rPr>
              <a:t>M.A. Politische Ökonomie und Internationale Beziehungen: und danach?</a:t>
            </a:r>
            <a:br>
              <a:rPr lang="de-DE" sz="3200" dirty="0">
                <a:solidFill>
                  <a:schemeClr val="tx1">
                    <a:lumMod val="75000"/>
                    <a:lumOff val="25000"/>
                  </a:schemeClr>
                </a:solidFill>
              </a:rPr>
            </a:br>
            <a:endParaRPr lang="de-DE" sz="3200" dirty="0">
              <a:solidFill>
                <a:schemeClr val="bg1">
                  <a:lumMod val="50000"/>
                </a:schemeClr>
              </a:solidFill>
            </a:endParaRP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fld id="{07240774-CFD2-4AB8-B231-46D42DA9185A}" type="slidenum">
              <a:rPr lang="de-DE" smtClean="0"/>
              <a:pPr/>
              <a:t>14</a:t>
            </a:fld>
            <a:endParaRPr lang="de-DE" dirty="0"/>
          </a:p>
        </p:txBody>
      </p:sp>
      <p:sp>
        <p:nvSpPr>
          <p:cNvPr id="5" name="Textfeld 4">
            <a:extLst>
              <a:ext uri="{FF2B5EF4-FFF2-40B4-BE49-F238E27FC236}">
                <a16:creationId xmlns:a16="http://schemas.microsoft.com/office/drawing/2014/main" id="{AFC7EAC7-6019-4969-B539-8C16A899BE3F}"/>
              </a:ext>
            </a:extLst>
          </p:cNvPr>
          <p:cNvSpPr txBox="1"/>
          <p:nvPr/>
        </p:nvSpPr>
        <p:spPr>
          <a:xfrm>
            <a:off x="709684" y="1098596"/>
            <a:ext cx="9223726" cy="4524315"/>
          </a:xfrm>
          <a:prstGeom prst="rect">
            <a:avLst/>
          </a:prstGeom>
          <a:noFill/>
        </p:spPr>
        <p:txBody>
          <a:bodyPr wrap="square">
            <a:spAutoFit/>
          </a:bodyPr>
          <a:lstStyle/>
          <a:p>
            <a:endParaRPr lang="de-DE" dirty="0">
              <a:latin typeface="Noto Sans "/>
            </a:endParaRPr>
          </a:p>
          <a:p>
            <a:r>
              <a:rPr lang="de-DE" dirty="0">
                <a:latin typeface="Noto Sans "/>
              </a:rPr>
              <a:t>Studierende mit einem abgeschlossenen MA in Politischer Ökonomie und Internationalen Beziehungen werden gesucht als wissenschaftliche Mitarbeitende:</a:t>
            </a:r>
          </a:p>
          <a:p>
            <a:pPr marL="285750" indent="-285750">
              <a:buFont typeface="Arial" panose="020B0604020202020204" pitchFamily="34" charset="0"/>
              <a:buChar char="•"/>
            </a:pPr>
            <a:endParaRPr lang="de-DE" dirty="0">
              <a:latin typeface="Noto Sans "/>
            </a:endParaRPr>
          </a:p>
          <a:p>
            <a:pPr marL="285750" indent="-285750">
              <a:buFont typeface="Arial" panose="020B0604020202020204" pitchFamily="34" charset="0"/>
              <a:buChar char="•"/>
            </a:pPr>
            <a:r>
              <a:rPr lang="de-DE" dirty="0">
                <a:latin typeface="Noto Sans "/>
              </a:rPr>
              <a:t>in allen EU-Institutionen</a:t>
            </a:r>
          </a:p>
          <a:p>
            <a:pPr marL="285750" indent="-285750">
              <a:buFont typeface="Arial" panose="020B0604020202020204" pitchFamily="34" charset="0"/>
              <a:buChar char="•"/>
            </a:pPr>
            <a:r>
              <a:rPr lang="de-DE" dirty="0">
                <a:latin typeface="Noto Sans "/>
              </a:rPr>
              <a:t>bei Abgeordneten, Parteien, Fraktionen auf nationaler Ebene</a:t>
            </a:r>
          </a:p>
          <a:p>
            <a:pPr marL="285750" indent="-285750">
              <a:buFont typeface="Arial" panose="020B0604020202020204" pitchFamily="34" charset="0"/>
              <a:buChar char="•"/>
            </a:pPr>
            <a:r>
              <a:rPr lang="de-DE" dirty="0">
                <a:latin typeface="Noto Sans "/>
              </a:rPr>
              <a:t>in internationalen Regierungs- und Nichtregierungsorganisationen</a:t>
            </a:r>
          </a:p>
          <a:p>
            <a:pPr marL="285750" indent="-285750">
              <a:buFont typeface="Arial" panose="020B0604020202020204" pitchFamily="34" charset="0"/>
              <a:buChar char="•"/>
            </a:pPr>
            <a:endParaRPr lang="de-DE" dirty="0">
              <a:latin typeface="Noto Sans "/>
            </a:endParaRPr>
          </a:p>
          <a:p>
            <a:r>
              <a:rPr lang="de-DE" dirty="0">
                <a:latin typeface="Noto Sans "/>
              </a:rPr>
              <a:t>Sie sind aber auch begehrt in</a:t>
            </a:r>
          </a:p>
          <a:p>
            <a:endParaRPr lang="de-DE" dirty="0">
              <a:latin typeface="Noto Sans "/>
            </a:endParaRPr>
          </a:p>
          <a:p>
            <a:pPr marL="285750" indent="-285750">
              <a:buFont typeface="Arial" panose="020B0604020202020204" pitchFamily="34" charset="0"/>
              <a:buChar char="•"/>
            </a:pPr>
            <a:r>
              <a:rPr lang="de-DE" dirty="0">
                <a:latin typeface="Noto Sans "/>
              </a:rPr>
              <a:t>Journalismus und Öffentlichkeitsarbeit</a:t>
            </a:r>
          </a:p>
          <a:p>
            <a:pPr marL="285750" indent="-285750">
              <a:buFont typeface="Arial" panose="020B0604020202020204" pitchFamily="34" charset="0"/>
              <a:buChar char="•"/>
            </a:pPr>
            <a:r>
              <a:rPr lang="de-DE" dirty="0">
                <a:latin typeface="Noto Sans "/>
              </a:rPr>
              <a:t>der Bildungsarbeit von politischen Stiftungen</a:t>
            </a:r>
          </a:p>
          <a:p>
            <a:pPr marL="285750" indent="-285750">
              <a:buFont typeface="Arial" panose="020B0604020202020204" pitchFamily="34" charset="0"/>
              <a:buChar char="•"/>
            </a:pPr>
            <a:r>
              <a:rPr lang="de-DE" dirty="0">
                <a:latin typeface="Noto Sans "/>
              </a:rPr>
              <a:t>der Politik- und Unternehmensberatung</a:t>
            </a:r>
          </a:p>
          <a:p>
            <a:pPr>
              <a:buFont typeface="Arial" panose="020B0604020202020204" pitchFamily="34" charset="0"/>
              <a:buChar char="•"/>
            </a:pPr>
            <a:endParaRPr lang="de-DE" dirty="0">
              <a:latin typeface="Noto Sans "/>
            </a:endParaRPr>
          </a:p>
          <a:p>
            <a:r>
              <a:rPr lang="de-DE" dirty="0">
                <a:latin typeface="Noto Sans "/>
              </a:rPr>
              <a:t>Und, wenn es richtig gut läuft: in der Wissenschaft und im diplomatischen Dienst. …</a:t>
            </a:r>
          </a:p>
          <a:p>
            <a:endParaRPr lang="de-DE" dirty="0">
              <a:latin typeface="Noto Sans "/>
            </a:endParaRPr>
          </a:p>
        </p:txBody>
      </p:sp>
    </p:spTree>
    <p:extLst>
      <p:ext uri="{BB962C8B-B14F-4D97-AF65-F5344CB8AC3E}">
        <p14:creationId xmlns:p14="http://schemas.microsoft.com/office/powerpoint/2010/main" val="304340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DEBE259-B835-8085-B71B-0ADDFA65EFB5}"/>
              </a:ext>
            </a:extLst>
          </p:cNvPr>
          <p:cNvSpPr>
            <a:spLocks noGrp="1"/>
          </p:cNvSpPr>
          <p:nvPr>
            <p:ph type="sldNum" sz="quarter" idx="12"/>
          </p:nvPr>
        </p:nvSpPr>
        <p:spPr/>
        <p:txBody>
          <a:bodyPr/>
          <a:lstStyle/>
          <a:p>
            <a:fld id="{07240774-CFD2-4AB8-B231-46D42DA9185A}" type="slidenum">
              <a:rPr lang="de-DE" smtClean="0"/>
              <a:pPr/>
              <a:t>15</a:t>
            </a:fld>
            <a:endParaRPr lang="de-DE" dirty="0"/>
          </a:p>
        </p:txBody>
      </p:sp>
      <p:sp>
        <p:nvSpPr>
          <p:cNvPr id="3" name="Titel 2">
            <a:extLst>
              <a:ext uri="{FF2B5EF4-FFF2-40B4-BE49-F238E27FC236}">
                <a16:creationId xmlns:a16="http://schemas.microsoft.com/office/drawing/2014/main" id="{8DE2CFA5-0CFC-0E9C-FDFE-CB2E6A57018A}"/>
              </a:ext>
            </a:extLst>
          </p:cNvPr>
          <p:cNvSpPr>
            <a:spLocks noGrp="1"/>
          </p:cNvSpPr>
          <p:nvPr>
            <p:ph type="ctrTitle"/>
          </p:nvPr>
        </p:nvSpPr>
        <p:spPr>
          <a:xfrm>
            <a:off x="303094" y="495310"/>
            <a:ext cx="5424606" cy="5441940"/>
          </a:xfrm>
        </p:spPr>
        <p:txBody>
          <a:bodyPr>
            <a:normAutofit/>
          </a:bodyPr>
          <a:lstStyle/>
          <a:p>
            <a:r>
              <a:rPr lang="de-DE" dirty="0"/>
              <a:t>Mainzer Methodenzertifikat für</a:t>
            </a:r>
            <a:br>
              <a:rPr lang="de-DE" dirty="0"/>
            </a:br>
            <a:r>
              <a:rPr lang="de-DE" dirty="0"/>
              <a:t>Fortgeschrittene</a:t>
            </a:r>
            <a:br>
              <a:rPr lang="de-DE" dirty="0"/>
            </a:br>
            <a:r>
              <a:rPr lang="de-DE" dirty="0"/>
              <a:t>Quantitative</a:t>
            </a:r>
            <a:br>
              <a:rPr lang="de-DE" dirty="0"/>
            </a:br>
            <a:r>
              <a:rPr lang="de-DE" dirty="0"/>
              <a:t>Datenanalyse</a:t>
            </a:r>
          </a:p>
        </p:txBody>
      </p:sp>
      <p:sp>
        <p:nvSpPr>
          <p:cNvPr id="4" name="Untertitel 3">
            <a:extLst>
              <a:ext uri="{FF2B5EF4-FFF2-40B4-BE49-F238E27FC236}">
                <a16:creationId xmlns:a16="http://schemas.microsoft.com/office/drawing/2014/main" id="{652357E0-1DF9-DF1E-F107-1698BAB4B549}"/>
              </a:ext>
            </a:extLst>
          </p:cNvPr>
          <p:cNvSpPr>
            <a:spLocks noGrp="1"/>
          </p:cNvSpPr>
          <p:nvPr>
            <p:ph type="subTitle" idx="1"/>
          </p:nvPr>
        </p:nvSpPr>
        <p:spPr>
          <a:xfrm>
            <a:off x="303094" y="1955800"/>
            <a:ext cx="5532556" cy="45719"/>
          </a:xfrm>
        </p:spPr>
        <p:txBody>
          <a:bodyPr>
            <a:normAutofit fontScale="25000" lnSpcReduction="20000"/>
          </a:bodyPr>
          <a:lstStyle/>
          <a:p>
            <a:endParaRPr lang="de-DE" dirty="0"/>
          </a:p>
        </p:txBody>
      </p:sp>
    </p:spTree>
    <p:extLst>
      <p:ext uri="{BB962C8B-B14F-4D97-AF65-F5344CB8AC3E}">
        <p14:creationId xmlns:p14="http://schemas.microsoft.com/office/powerpoint/2010/main" val="104216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01C08-010F-C728-62FD-C4696695CD94}"/>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A7CB13BE-48F9-83B8-A19F-99765891B0EB}"/>
              </a:ext>
            </a:extLst>
          </p:cNvPr>
          <p:cNvSpPr>
            <a:spLocks noGrp="1"/>
          </p:cNvSpPr>
          <p:nvPr>
            <p:ph type="subTitle" idx="1"/>
          </p:nvPr>
        </p:nvSpPr>
        <p:spPr/>
        <p:txBody>
          <a:bodyPr>
            <a:normAutofit/>
          </a:bodyPr>
          <a:lstStyle/>
          <a:p>
            <a:r>
              <a:rPr lang="de-DE" sz="3200" dirty="0">
                <a:solidFill>
                  <a:srgbClr val="C00000"/>
                </a:solidFill>
              </a:rPr>
              <a:t>Mainzer Methodenzertifikat: „Eintrittskarte“ überall dort, wo man fortgeschrittene Kenntnisse der quantitativen Datenanalyse zu schätzen weiß …</a:t>
            </a:r>
          </a:p>
        </p:txBody>
      </p:sp>
      <p:sp>
        <p:nvSpPr>
          <p:cNvPr id="4" name="Foliennummernplatzhalter 3">
            <a:extLst>
              <a:ext uri="{FF2B5EF4-FFF2-40B4-BE49-F238E27FC236}">
                <a16:creationId xmlns:a16="http://schemas.microsoft.com/office/drawing/2014/main" id="{85044036-90A2-81E2-6442-24F2F710695D}"/>
              </a:ext>
            </a:extLst>
          </p:cNvPr>
          <p:cNvSpPr>
            <a:spLocks noGrp="1"/>
          </p:cNvSpPr>
          <p:nvPr>
            <p:ph type="sldNum" sz="quarter" idx="12"/>
          </p:nvPr>
        </p:nvSpPr>
        <p:spPr/>
        <p:txBody>
          <a:bodyPr/>
          <a:lstStyle/>
          <a:p>
            <a:fld id="{07240774-CFD2-4AB8-B231-46D42DA9185A}" type="slidenum">
              <a:rPr lang="de-DE" smtClean="0"/>
              <a:pPr/>
              <a:t>16</a:t>
            </a:fld>
            <a:endParaRPr lang="de-DE" dirty="0"/>
          </a:p>
        </p:txBody>
      </p:sp>
    </p:spTree>
    <p:extLst>
      <p:ext uri="{BB962C8B-B14F-4D97-AF65-F5344CB8AC3E}">
        <p14:creationId xmlns:p14="http://schemas.microsoft.com/office/powerpoint/2010/main" val="251148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74148-F483-22FC-F81F-69AB868C505C}"/>
              </a:ext>
            </a:extLst>
          </p:cNvPr>
          <p:cNvSpPr>
            <a:spLocks noGrp="1"/>
          </p:cNvSpPr>
          <p:nvPr>
            <p:ph type="ctrTitle"/>
          </p:nvPr>
        </p:nvSpPr>
        <p:spPr>
          <a:xfrm>
            <a:off x="498324" y="532191"/>
            <a:ext cx="10169676" cy="674817"/>
          </a:xfrm>
        </p:spPr>
        <p:txBody>
          <a:bodyPr>
            <a:normAutofit/>
          </a:bodyPr>
          <a:lstStyle/>
          <a:p>
            <a:r>
              <a:rPr lang="de-DE" sz="2900" dirty="0">
                <a:solidFill>
                  <a:schemeClr val="tx1"/>
                </a:solidFill>
              </a:rPr>
              <a:t>Mainzer Methodenzertifikat: warum?</a:t>
            </a:r>
          </a:p>
        </p:txBody>
      </p:sp>
      <p:sp>
        <p:nvSpPr>
          <p:cNvPr id="3" name="Untertitel 2">
            <a:extLst>
              <a:ext uri="{FF2B5EF4-FFF2-40B4-BE49-F238E27FC236}">
                <a16:creationId xmlns:a16="http://schemas.microsoft.com/office/drawing/2014/main" id="{92A84330-3712-FBA7-CE02-B19A510A37FC}"/>
              </a:ext>
            </a:extLst>
          </p:cNvPr>
          <p:cNvSpPr>
            <a:spLocks noGrp="1"/>
          </p:cNvSpPr>
          <p:nvPr>
            <p:ph type="subTitle" idx="1"/>
          </p:nvPr>
        </p:nvSpPr>
        <p:spPr>
          <a:xfrm>
            <a:off x="498324" y="1353312"/>
            <a:ext cx="10169676" cy="3904488"/>
          </a:xfrm>
        </p:spPr>
        <p:txBody>
          <a:bodyPr>
            <a:normAutofit fontScale="92500"/>
          </a:bodyPr>
          <a:lstStyle/>
          <a:p>
            <a:r>
              <a:rPr lang="de-DE" dirty="0">
                <a:solidFill>
                  <a:schemeClr val="tx1"/>
                </a:solidFill>
              </a:rPr>
              <a:t>Weil es Arbeitgeber nachfragen:</a:t>
            </a:r>
          </a:p>
          <a:p>
            <a:pPr marL="342900" indent="-342900">
              <a:buFont typeface="Arial" panose="020B0604020202020204" pitchFamily="34" charset="0"/>
              <a:buChar char="•"/>
            </a:pPr>
            <a:r>
              <a:rPr lang="de-DE" dirty="0">
                <a:solidFill>
                  <a:schemeClr val="tx1"/>
                </a:solidFill>
              </a:rPr>
              <a:t>Mit dem BA „Politikwissenschaft“ und dem MA „Empirische Demokratieforschung“ erhalten Sie eine ausgezeichnete Ausbildung in fortgeschrittenen quantitativen Forschungsmethoden.</a:t>
            </a:r>
          </a:p>
          <a:p>
            <a:pPr marL="342900" indent="-342900">
              <a:buFont typeface="Arial" panose="020B0604020202020204" pitchFamily="34" charset="0"/>
              <a:buChar char="•"/>
            </a:pPr>
            <a:r>
              <a:rPr lang="de-DE" dirty="0">
                <a:solidFill>
                  <a:schemeClr val="tx1"/>
                </a:solidFill>
              </a:rPr>
              <a:t>Unsere Absolventen und Absolventinnen arbeiten damit u.a. bei Stiftungen, Interessenverbänden, in der Wissenschaft.</a:t>
            </a:r>
          </a:p>
          <a:p>
            <a:pPr marL="342900" indent="-342900">
              <a:buFont typeface="Arial" panose="020B0604020202020204" pitchFamily="34" charset="0"/>
              <a:buChar char="•"/>
            </a:pPr>
            <a:r>
              <a:rPr lang="de-DE" dirty="0">
                <a:solidFill>
                  <a:schemeClr val="tx1"/>
                </a:solidFill>
              </a:rPr>
              <a:t>Das Zertifikat dokumentiert für potentielle Arbeitgeber den Umfang (27 ECTS Punkte) und die Inhalte der Ausbildung.</a:t>
            </a:r>
          </a:p>
          <a:p>
            <a:pPr marL="342900" indent="-342900">
              <a:buFont typeface="Arial" panose="020B0604020202020204" pitchFamily="34" charset="0"/>
              <a:buChar char="•"/>
            </a:pPr>
            <a:r>
              <a:rPr lang="de-DE" dirty="0">
                <a:solidFill>
                  <a:schemeClr val="tx1"/>
                </a:solidFill>
              </a:rPr>
              <a:t>Das Zertifikat steht als Zusatzoption auch für Interessierte im MA „Politische Ökonomie &amp; Internationale Beziehungen“ zur Verfügung.</a:t>
            </a:r>
          </a:p>
        </p:txBody>
      </p:sp>
      <p:sp>
        <p:nvSpPr>
          <p:cNvPr id="4" name="Foliennummernplatzhalter 3">
            <a:extLst>
              <a:ext uri="{FF2B5EF4-FFF2-40B4-BE49-F238E27FC236}">
                <a16:creationId xmlns:a16="http://schemas.microsoft.com/office/drawing/2014/main" id="{FA15F32F-A263-0F1C-A883-B7BE35245709}"/>
              </a:ext>
            </a:extLst>
          </p:cNvPr>
          <p:cNvSpPr>
            <a:spLocks noGrp="1"/>
          </p:cNvSpPr>
          <p:nvPr>
            <p:ph type="sldNum" sz="quarter" idx="12"/>
          </p:nvPr>
        </p:nvSpPr>
        <p:spPr/>
        <p:txBody>
          <a:bodyPr/>
          <a:lstStyle/>
          <a:p>
            <a:fld id="{07240774-CFD2-4AB8-B231-46D42DA9185A}" type="slidenum">
              <a:rPr lang="de-DE" smtClean="0"/>
              <a:pPr/>
              <a:t>17</a:t>
            </a:fld>
            <a:endParaRPr lang="de-DE" dirty="0"/>
          </a:p>
        </p:txBody>
      </p:sp>
    </p:spTree>
    <p:extLst>
      <p:ext uri="{BB962C8B-B14F-4D97-AF65-F5344CB8AC3E}">
        <p14:creationId xmlns:p14="http://schemas.microsoft.com/office/powerpoint/2010/main" val="240665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74148-F483-22FC-F81F-69AB868C505C}"/>
              </a:ext>
            </a:extLst>
          </p:cNvPr>
          <p:cNvSpPr>
            <a:spLocks noGrp="1"/>
          </p:cNvSpPr>
          <p:nvPr>
            <p:ph type="ctrTitle"/>
          </p:nvPr>
        </p:nvSpPr>
        <p:spPr>
          <a:xfrm>
            <a:off x="498324" y="532191"/>
            <a:ext cx="10169676" cy="674817"/>
          </a:xfrm>
        </p:spPr>
        <p:txBody>
          <a:bodyPr>
            <a:normAutofit fontScale="90000"/>
          </a:bodyPr>
          <a:lstStyle/>
          <a:p>
            <a:r>
              <a:rPr lang="de-DE" sz="2900" dirty="0">
                <a:solidFill>
                  <a:schemeClr val="tx1"/>
                </a:solidFill>
              </a:rPr>
              <a:t>Mainzer Methodenzertifikat: Wie und für wen? (1)</a:t>
            </a:r>
          </a:p>
        </p:txBody>
      </p:sp>
      <p:sp>
        <p:nvSpPr>
          <p:cNvPr id="3" name="Untertitel 2">
            <a:extLst>
              <a:ext uri="{FF2B5EF4-FFF2-40B4-BE49-F238E27FC236}">
                <a16:creationId xmlns:a16="http://schemas.microsoft.com/office/drawing/2014/main" id="{92A84330-3712-FBA7-CE02-B19A510A37FC}"/>
              </a:ext>
            </a:extLst>
          </p:cNvPr>
          <p:cNvSpPr>
            <a:spLocks noGrp="1"/>
          </p:cNvSpPr>
          <p:nvPr>
            <p:ph type="subTitle" idx="1"/>
          </p:nvPr>
        </p:nvSpPr>
        <p:spPr>
          <a:xfrm>
            <a:off x="498324" y="1353312"/>
            <a:ext cx="10169676" cy="3904488"/>
          </a:xfrm>
        </p:spPr>
        <p:txBody>
          <a:bodyPr>
            <a:normAutofit lnSpcReduction="10000"/>
          </a:bodyPr>
          <a:lstStyle/>
          <a:p>
            <a:r>
              <a:rPr lang="de-DE" b="1" dirty="0">
                <a:solidFill>
                  <a:schemeClr val="tx1"/>
                </a:solidFill>
              </a:rPr>
              <a:t>Sie</a:t>
            </a:r>
            <a:r>
              <a:rPr lang="de-DE" dirty="0">
                <a:solidFill>
                  <a:schemeClr val="tx1"/>
                </a:solidFill>
              </a:rPr>
              <a:t> erhalten das Methodenzertifikat auf Antrag, wenn Sie</a:t>
            </a:r>
          </a:p>
          <a:p>
            <a:pPr marL="342900" indent="-342900">
              <a:buFontTx/>
              <a:buChar char="-"/>
            </a:pPr>
            <a:r>
              <a:rPr lang="de-DE" dirty="0">
                <a:solidFill>
                  <a:schemeClr val="tx1"/>
                </a:solidFill>
              </a:rPr>
              <a:t>im Master „Empirische Demokratieforschung“ (EDF) die Hausarbeit im Modul 1 „Forschungsmethoden“ mindestens “gut” abschließen</a:t>
            </a:r>
          </a:p>
          <a:p>
            <a:r>
              <a:rPr lang="de-DE" dirty="0">
                <a:solidFill>
                  <a:schemeClr val="tx1"/>
                </a:solidFill>
              </a:rPr>
              <a:t>Oder </a:t>
            </a:r>
          </a:p>
          <a:p>
            <a:pPr marL="342900" indent="-342900">
              <a:buFontTx/>
              <a:buChar char="-"/>
            </a:pPr>
            <a:r>
              <a:rPr lang="de-DE" dirty="0">
                <a:solidFill>
                  <a:schemeClr val="tx1"/>
                </a:solidFill>
              </a:rPr>
              <a:t>den BA Politikwissenschaft im Kernfach abgeschlossen haben und dann im Master „Politische Ökonomie und Internationale Beziehungen“ zusätzlich das Modul „Forschungsmethoden“ aus dem Master „Empirische Demokratieforschung“ besuchen und eine quantitativ ausgerichtete Hausarbeit mit mindestens „gut“ abschließen</a:t>
            </a:r>
          </a:p>
          <a:p>
            <a:r>
              <a:rPr lang="de-DE" dirty="0">
                <a:solidFill>
                  <a:schemeClr val="tx1"/>
                </a:solidFill>
              </a:rPr>
              <a:t>Oder …</a:t>
            </a:r>
          </a:p>
          <a:p>
            <a:endParaRPr lang="de-DE" dirty="0">
              <a:solidFill>
                <a:schemeClr val="tx1"/>
              </a:solidFill>
            </a:endParaRPr>
          </a:p>
        </p:txBody>
      </p:sp>
      <p:sp>
        <p:nvSpPr>
          <p:cNvPr id="4" name="Foliennummernplatzhalter 3">
            <a:extLst>
              <a:ext uri="{FF2B5EF4-FFF2-40B4-BE49-F238E27FC236}">
                <a16:creationId xmlns:a16="http://schemas.microsoft.com/office/drawing/2014/main" id="{FA15F32F-A263-0F1C-A883-B7BE35245709}"/>
              </a:ext>
            </a:extLst>
          </p:cNvPr>
          <p:cNvSpPr>
            <a:spLocks noGrp="1"/>
          </p:cNvSpPr>
          <p:nvPr>
            <p:ph type="sldNum" sz="quarter" idx="12"/>
          </p:nvPr>
        </p:nvSpPr>
        <p:spPr/>
        <p:txBody>
          <a:bodyPr/>
          <a:lstStyle/>
          <a:p>
            <a:fld id="{07240774-CFD2-4AB8-B231-46D42DA9185A}" type="slidenum">
              <a:rPr lang="de-DE" smtClean="0"/>
              <a:pPr/>
              <a:t>18</a:t>
            </a:fld>
            <a:endParaRPr lang="de-DE" dirty="0"/>
          </a:p>
        </p:txBody>
      </p:sp>
    </p:spTree>
    <p:extLst>
      <p:ext uri="{BB962C8B-B14F-4D97-AF65-F5344CB8AC3E}">
        <p14:creationId xmlns:p14="http://schemas.microsoft.com/office/powerpoint/2010/main" val="394100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74148-F483-22FC-F81F-69AB868C505C}"/>
              </a:ext>
            </a:extLst>
          </p:cNvPr>
          <p:cNvSpPr>
            <a:spLocks noGrp="1"/>
          </p:cNvSpPr>
          <p:nvPr>
            <p:ph type="ctrTitle"/>
          </p:nvPr>
        </p:nvSpPr>
        <p:spPr>
          <a:xfrm>
            <a:off x="498324" y="532191"/>
            <a:ext cx="10169676" cy="674817"/>
          </a:xfrm>
        </p:spPr>
        <p:txBody>
          <a:bodyPr>
            <a:normAutofit fontScale="90000"/>
          </a:bodyPr>
          <a:lstStyle/>
          <a:p>
            <a:r>
              <a:rPr lang="de-DE" sz="2900" dirty="0">
                <a:solidFill>
                  <a:schemeClr val="tx1"/>
                </a:solidFill>
              </a:rPr>
              <a:t>Mainzer Methodenzertifikat: Wie und für wen? (2)</a:t>
            </a:r>
          </a:p>
        </p:txBody>
      </p:sp>
      <p:sp>
        <p:nvSpPr>
          <p:cNvPr id="3" name="Untertitel 2">
            <a:extLst>
              <a:ext uri="{FF2B5EF4-FFF2-40B4-BE49-F238E27FC236}">
                <a16:creationId xmlns:a16="http://schemas.microsoft.com/office/drawing/2014/main" id="{92A84330-3712-FBA7-CE02-B19A510A37FC}"/>
              </a:ext>
            </a:extLst>
          </p:cNvPr>
          <p:cNvSpPr>
            <a:spLocks noGrp="1"/>
          </p:cNvSpPr>
          <p:nvPr>
            <p:ph type="subTitle" idx="1"/>
          </p:nvPr>
        </p:nvSpPr>
        <p:spPr>
          <a:xfrm>
            <a:off x="498324" y="1353312"/>
            <a:ext cx="10169676" cy="3904488"/>
          </a:xfrm>
        </p:spPr>
        <p:txBody>
          <a:bodyPr>
            <a:normAutofit fontScale="92500" lnSpcReduction="20000"/>
          </a:bodyPr>
          <a:lstStyle/>
          <a:p>
            <a:r>
              <a:rPr lang="de-DE" b="1" dirty="0">
                <a:solidFill>
                  <a:schemeClr val="tx1"/>
                </a:solidFill>
              </a:rPr>
              <a:t>Sie</a:t>
            </a:r>
            <a:r>
              <a:rPr lang="de-DE" dirty="0">
                <a:solidFill>
                  <a:schemeClr val="tx1"/>
                </a:solidFill>
              </a:rPr>
              <a:t> erhalten das Methodenzertifikat aber auch dann, wenn Sie</a:t>
            </a:r>
          </a:p>
          <a:p>
            <a:pPr marL="342900" indent="-342900">
              <a:buFontTx/>
              <a:buChar char="-"/>
            </a:pPr>
            <a:r>
              <a:rPr lang="de-DE" dirty="0">
                <a:solidFill>
                  <a:schemeClr val="tx1"/>
                </a:solidFill>
              </a:rPr>
              <a:t>den BA Politikwissenschaft im </a:t>
            </a:r>
            <a:r>
              <a:rPr lang="de-DE" dirty="0" err="1">
                <a:solidFill>
                  <a:schemeClr val="tx1"/>
                </a:solidFill>
              </a:rPr>
              <a:t>Beifach</a:t>
            </a:r>
            <a:r>
              <a:rPr lang="de-DE" dirty="0">
                <a:solidFill>
                  <a:schemeClr val="tx1"/>
                </a:solidFill>
              </a:rPr>
              <a:t> oder den </a:t>
            </a:r>
            <a:r>
              <a:rPr lang="de-DE" dirty="0" err="1">
                <a:solidFill>
                  <a:schemeClr val="tx1"/>
                </a:solidFill>
              </a:rPr>
              <a:t>BEd</a:t>
            </a:r>
            <a:r>
              <a:rPr lang="de-DE" dirty="0">
                <a:solidFill>
                  <a:schemeClr val="tx1"/>
                </a:solidFill>
              </a:rPr>
              <a:t> Sozialkunde abgeschlossen,</a:t>
            </a:r>
          </a:p>
          <a:p>
            <a:pPr marL="342900" indent="-342900">
              <a:buFontTx/>
              <a:buChar char="-"/>
            </a:pPr>
            <a:r>
              <a:rPr lang="de-DE" dirty="0">
                <a:solidFill>
                  <a:schemeClr val="tx1"/>
                </a:solidFill>
              </a:rPr>
              <a:t>die fehlenden Leistungspunkte in „Statistik“ nachträglich erworben haben und</a:t>
            </a:r>
          </a:p>
          <a:p>
            <a:pPr marL="342900" indent="-342900">
              <a:buFontTx/>
              <a:buChar char="-"/>
            </a:pPr>
            <a:r>
              <a:rPr lang="de-DE" dirty="0">
                <a:solidFill>
                  <a:schemeClr val="tx1"/>
                </a:solidFill>
              </a:rPr>
              <a:t>im Master „Empirische Demokratieforschung“ (EDF) die Hausarbeit im Modul 1 „Forschungsmethoden“ mindestens “gut” abschließen </a:t>
            </a:r>
          </a:p>
          <a:p>
            <a:r>
              <a:rPr lang="de-DE" dirty="0">
                <a:solidFill>
                  <a:schemeClr val="tx1"/>
                </a:solidFill>
              </a:rPr>
              <a:t>Oder</a:t>
            </a:r>
          </a:p>
          <a:p>
            <a:pPr marL="342900" indent="-342900">
              <a:buFontTx/>
              <a:buChar char="-"/>
            </a:pPr>
            <a:r>
              <a:rPr lang="de-DE" dirty="0">
                <a:solidFill>
                  <a:schemeClr val="tx1"/>
                </a:solidFill>
              </a:rPr>
              <a:t>im Master „Politische Ökonomie und Internationale Beziehungen“ zusätzlich das Modul 1 „Forschungsmethoden“ aus dem Master „Empirische Demokratieforschung“ besuchen und eine quantitativ ausgerichtete Hausarbeit mit mindestens „gut“ abschließen.</a:t>
            </a:r>
          </a:p>
          <a:p>
            <a:endParaRPr lang="de-DE" dirty="0">
              <a:solidFill>
                <a:schemeClr val="tx1"/>
              </a:solidFill>
            </a:endParaRPr>
          </a:p>
        </p:txBody>
      </p:sp>
      <p:sp>
        <p:nvSpPr>
          <p:cNvPr id="4" name="Foliennummernplatzhalter 3">
            <a:extLst>
              <a:ext uri="{FF2B5EF4-FFF2-40B4-BE49-F238E27FC236}">
                <a16:creationId xmlns:a16="http://schemas.microsoft.com/office/drawing/2014/main" id="{FA15F32F-A263-0F1C-A883-B7BE35245709}"/>
              </a:ext>
            </a:extLst>
          </p:cNvPr>
          <p:cNvSpPr>
            <a:spLocks noGrp="1"/>
          </p:cNvSpPr>
          <p:nvPr>
            <p:ph type="sldNum" sz="quarter" idx="12"/>
          </p:nvPr>
        </p:nvSpPr>
        <p:spPr/>
        <p:txBody>
          <a:bodyPr/>
          <a:lstStyle/>
          <a:p>
            <a:fld id="{07240774-CFD2-4AB8-B231-46D42DA9185A}" type="slidenum">
              <a:rPr lang="de-DE" smtClean="0"/>
              <a:pPr/>
              <a:t>19</a:t>
            </a:fld>
            <a:endParaRPr lang="de-DE" dirty="0"/>
          </a:p>
        </p:txBody>
      </p:sp>
    </p:spTree>
    <p:extLst>
      <p:ext uri="{BB962C8B-B14F-4D97-AF65-F5344CB8AC3E}">
        <p14:creationId xmlns:p14="http://schemas.microsoft.com/office/powerpoint/2010/main" val="299192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B323A-8176-A3B5-0778-9F8652FC9658}"/>
              </a:ext>
            </a:extLst>
          </p:cNvPr>
          <p:cNvSpPr>
            <a:spLocks noGrp="1"/>
          </p:cNvSpPr>
          <p:nvPr>
            <p:ph type="ctrTitle"/>
          </p:nvPr>
        </p:nvSpPr>
        <p:spPr/>
        <p:txBody>
          <a:bodyPr/>
          <a:lstStyle/>
          <a:p>
            <a:r>
              <a:rPr lang="de-DE" dirty="0"/>
              <a:t>Was erwartet Sie?</a:t>
            </a:r>
          </a:p>
        </p:txBody>
      </p:sp>
      <p:sp>
        <p:nvSpPr>
          <p:cNvPr id="3" name="Untertitel 2">
            <a:extLst>
              <a:ext uri="{FF2B5EF4-FFF2-40B4-BE49-F238E27FC236}">
                <a16:creationId xmlns:a16="http://schemas.microsoft.com/office/drawing/2014/main" id="{5DD2136B-A443-F6AF-5169-A5159DC66A82}"/>
              </a:ext>
            </a:extLst>
          </p:cNvPr>
          <p:cNvSpPr>
            <a:spLocks noGrp="1"/>
          </p:cNvSpPr>
          <p:nvPr>
            <p:ph type="subTitle" idx="1"/>
          </p:nvPr>
        </p:nvSpPr>
        <p:spPr/>
        <p:txBody>
          <a:bodyPr>
            <a:normAutofit fontScale="92500" lnSpcReduction="20000"/>
          </a:bodyPr>
          <a:lstStyle/>
          <a:p>
            <a:r>
              <a:rPr lang="de-DE" dirty="0"/>
              <a:t>1. Herzlich willkommen!</a:t>
            </a:r>
          </a:p>
          <a:p>
            <a:r>
              <a:rPr lang="de-DE" dirty="0"/>
              <a:t>2. Vorstellung unseres MA-Angebots</a:t>
            </a:r>
          </a:p>
          <a:p>
            <a:r>
              <a:rPr lang="de-DE" dirty="0"/>
              <a:t>- M.A. Empirische Demokratieforschung </a:t>
            </a:r>
          </a:p>
          <a:p>
            <a:r>
              <a:rPr lang="de-DE" dirty="0"/>
              <a:t>- M.A. Politische Ökonomie und Internationale Beziehungen</a:t>
            </a:r>
          </a:p>
          <a:p>
            <a:r>
              <a:rPr lang="de-DE" dirty="0"/>
              <a:t>- Mainzer Methodenzertifikat für Fortgeschrittene Quantitative Datenanalyse </a:t>
            </a:r>
          </a:p>
          <a:p>
            <a:r>
              <a:rPr lang="de-DE" dirty="0"/>
              <a:t>- M.A. European Studies</a:t>
            </a:r>
          </a:p>
          <a:p>
            <a:r>
              <a:rPr lang="de-DE" dirty="0"/>
              <a:t>3. Organisatorisches </a:t>
            </a:r>
          </a:p>
          <a:p>
            <a:r>
              <a:rPr lang="de-DE" dirty="0">
                <a:solidFill>
                  <a:srgbClr val="FF0000"/>
                </a:solidFill>
              </a:rPr>
              <a:t>4. Ihre Fragen!</a:t>
            </a:r>
          </a:p>
        </p:txBody>
      </p:sp>
      <p:sp>
        <p:nvSpPr>
          <p:cNvPr id="4" name="Foliennummernplatzhalter 3">
            <a:extLst>
              <a:ext uri="{FF2B5EF4-FFF2-40B4-BE49-F238E27FC236}">
                <a16:creationId xmlns:a16="http://schemas.microsoft.com/office/drawing/2014/main" id="{FF2B5060-8B8F-74E3-6EEF-DB48E8C80D16}"/>
              </a:ext>
            </a:extLst>
          </p:cNvPr>
          <p:cNvSpPr>
            <a:spLocks noGrp="1"/>
          </p:cNvSpPr>
          <p:nvPr>
            <p:ph type="sldNum" sz="quarter" idx="12"/>
          </p:nvPr>
        </p:nvSpPr>
        <p:spPr/>
        <p:txBody>
          <a:bodyPr/>
          <a:lstStyle/>
          <a:p>
            <a:fld id="{07240774-CFD2-4AB8-B231-46D42DA9185A}" type="slidenum">
              <a:rPr lang="de-DE" smtClean="0"/>
              <a:pPr/>
              <a:t>2</a:t>
            </a:fld>
            <a:endParaRPr lang="de-DE" dirty="0"/>
          </a:p>
        </p:txBody>
      </p:sp>
    </p:spTree>
    <p:extLst>
      <p:ext uri="{BB962C8B-B14F-4D97-AF65-F5344CB8AC3E}">
        <p14:creationId xmlns:p14="http://schemas.microsoft.com/office/powerpoint/2010/main" val="54723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21A8C-1000-0D79-3764-11D2619A47AB}"/>
              </a:ext>
            </a:extLst>
          </p:cNvPr>
          <p:cNvSpPr>
            <a:spLocks noGrp="1"/>
          </p:cNvSpPr>
          <p:nvPr>
            <p:ph type="sldNum" sz="quarter" idx="12"/>
          </p:nvPr>
        </p:nvSpPr>
        <p:spPr/>
        <p:txBody>
          <a:bodyPr/>
          <a:lstStyle/>
          <a:p>
            <a:fld id="{07240774-CFD2-4AB8-B231-46D42DA9185A}" type="slidenum">
              <a:rPr lang="de-DE" smtClean="0"/>
              <a:pPr/>
              <a:t>20</a:t>
            </a:fld>
            <a:endParaRPr lang="de-DE" dirty="0"/>
          </a:p>
        </p:txBody>
      </p:sp>
      <p:sp>
        <p:nvSpPr>
          <p:cNvPr id="3" name="Titel 2">
            <a:extLst>
              <a:ext uri="{FF2B5EF4-FFF2-40B4-BE49-F238E27FC236}">
                <a16:creationId xmlns:a16="http://schemas.microsoft.com/office/drawing/2014/main" id="{256B462F-A86F-F805-B5A4-1099250356F1}"/>
              </a:ext>
            </a:extLst>
          </p:cNvPr>
          <p:cNvSpPr>
            <a:spLocks noGrp="1"/>
          </p:cNvSpPr>
          <p:nvPr>
            <p:ph type="ctrTitle"/>
          </p:nvPr>
        </p:nvSpPr>
        <p:spPr/>
        <p:txBody>
          <a:bodyPr/>
          <a:lstStyle/>
          <a:p>
            <a:r>
              <a:rPr lang="de-DE" dirty="0" err="1"/>
              <a:t>Trinationaler</a:t>
            </a:r>
            <a:r>
              <a:rPr lang="de-DE" dirty="0"/>
              <a:t> </a:t>
            </a:r>
            <a:br>
              <a:rPr lang="de-DE" dirty="0"/>
            </a:br>
            <a:r>
              <a:rPr lang="de-DE" dirty="0"/>
              <a:t>M.A. European Studies</a:t>
            </a:r>
          </a:p>
        </p:txBody>
      </p:sp>
      <p:sp>
        <p:nvSpPr>
          <p:cNvPr id="4" name="Untertitel 3">
            <a:extLst>
              <a:ext uri="{FF2B5EF4-FFF2-40B4-BE49-F238E27FC236}">
                <a16:creationId xmlns:a16="http://schemas.microsoft.com/office/drawing/2014/main" id="{D3FFEE71-6896-BDC7-1D82-FE863CCCB0F6}"/>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3775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63CFE-93C1-3B03-8D74-698230C274D0}"/>
              </a:ext>
            </a:extLst>
          </p:cNvPr>
          <p:cNvSpPr>
            <a:spLocks noGrp="1"/>
          </p:cNvSpPr>
          <p:nvPr>
            <p:ph type="ctrTitle"/>
          </p:nvPr>
        </p:nvSpPr>
        <p:spPr/>
        <p:txBody>
          <a:bodyPr>
            <a:normAutofit/>
          </a:bodyPr>
          <a:lstStyle/>
          <a:p>
            <a:r>
              <a:rPr lang="de-DE" sz="2900" dirty="0">
                <a:solidFill>
                  <a:schemeClr val="tx1"/>
                </a:solidFill>
              </a:rPr>
              <a:t>M.A. European Studies: Wieso relevant?</a:t>
            </a:r>
          </a:p>
        </p:txBody>
      </p:sp>
      <p:sp>
        <p:nvSpPr>
          <p:cNvPr id="4" name="Foliennummernplatzhalter 3">
            <a:extLst>
              <a:ext uri="{FF2B5EF4-FFF2-40B4-BE49-F238E27FC236}">
                <a16:creationId xmlns:a16="http://schemas.microsoft.com/office/drawing/2014/main" id="{E08C3AA6-9CF1-9E3E-6783-323D88206339}"/>
              </a:ext>
            </a:extLst>
          </p:cNvPr>
          <p:cNvSpPr>
            <a:spLocks noGrp="1"/>
          </p:cNvSpPr>
          <p:nvPr>
            <p:ph type="sldNum" sz="quarter" idx="12"/>
          </p:nvPr>
        </p:nvSpPr>
        <p:spPr/>
        <p:txBody>
          <a:bodyPr/>
          <a:lstStyle/>
          <a:p>
            <a:fld id="{07240774-CFD2-4AB8-B231-46D42DA9185A}" type="slidenum">
              <a:rPr lang="de-DE" smtClean="0"/>
              <a:pPr/>
              <a:t>21</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761" y="1343843"/>
            <a:ext cx="3104627" cy="95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43" y="1469866"/>
            <a:ext cx="33909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28" y="3971026"/>
            <a:ext cx="5641410" cy="11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843" y="4682249"/>
            <a:ext cx="30861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324" y="2798700"/>
            <a:ext cx="4996519" cy="615633"/>
          </a:xfrm>
          <a:prstGeom prst="rect">
            <a:avLst/>
          </a:prstGeom>
          <a:solidFill>
            <a:schemeClr val="accent2">
              <a:lumMod val="40000"/>
              <a:lumOff val="60000"/>
            </a:schemeClr>
          </a:solidFill>
          <a:ln>
            <a:noFill/>
          </a:ln>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909" y="2810238"/>
            <a:ext cx="3901966" cy="93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31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63CFE-93C1-3B03-8D74-698230C274D0}"/>
              </a:ext>
            </a:extLst>
          </p:cNvPr>
          <p:cNvSpPr>
            <a:spLocks noGrp="1"/>
          </p:cNvSpPr>
          <p:nvPr>
            <p:ph type="ctrTitle"/>
          </p:nvPr>
        </p:nvSpPr>
        <p:spPr/>
        <p:txBody>
          <a:bodyPr>
            <a:normAutofit/>
          </a:bodyPr>
          <a:lstStyle/>
          <a:p>
            <a:r>
              <a:rPr lang="de-DE" sz="2900" dirty="0">
                <a:solidFill>
                  <a:schemeClr val="tx1"/>
                </a:solidFill>
              </a:rPr>
              <a:t>M.A. European Studies: Worum geht es?</a:t>
            </a:r>
          </a:p>
        </p:txBody>
      </p:sp>
      <p:sp>
        <p:nvSpPr>
          <p:cNvPr id="3" name="Untertitel 2">
            <a:extLst>
              <a:ext uri="{FF2B5EF4-FFF2-40B4-BE49-F238E27FC236}">
                <a16:creationId xmlns:a16="http://schemas.microsoft.com/office/drawing/2014/main" id="{5EA2E194-4615-1E52-DF4C-D0BA08D9B4FC}"/>
              </a:ext>
            </a:extLst>
          </p:cNvPr>
          <p:cNvSpPr>
            <a:spLocks noGrp="1"/>
          </p:cNvSpPr>
          <p:nvPr>
            <p:ph type="subTitle" idx="1"/>
          </p:nvPr>
        </p:nvSpPr>
        <p:spPr>
          <a:xfrm>
            <a:off x="498323" y="1277007"/>
            <a:ext cx="11010505" cy="4903076"/>
          </a:xfrm>
        </p:spPr>
        <p:txBody>
          <a:bodyPr>
            <a:normAutofit/>
          </a:bodyPr>
          <a:lstStyle/>
          <a:p>
            <a:r>
              <a:rPr lang="de-DE" b="1" cap="small" dirty="0">
                <a:solidFill>
                  <a:srgbClr val="C1002A"/>
                </a:solidFill>
              </a:rPr>
              <a:t>Study Europe, live Europe</a:t>
            </a:r>
          </a:p>
          <a:p>
            <a:pPr marL="342900" indent="-342900">
              <a:buClr>
                <a:srgbClr val="C00000"/>
              </a:buClr>
              <a:buFont typeface="Arial" panose="020B0604020202020204" pitchFamily="34" charset="0"/>
              <a:buChar char="•"/>
            </a:pPr>
            <a:r>
              <a:rPr lang="de-DE" b="1" dirty="0">
                <a:solidFill>
                  <a:schemeClr val="tx1"/>
                </a:solidFill>
              </a:rPr>
              <a:t>1 Kohorte – 3 Studienorte – 3 nationale Abschlüsse!</a:t>
            </a:r>
          </a:p>
          <a:p>
            <a:pPr marL="704850" indent="-342900">
              <a:buClr>
                <a:srgbClr val="C1002A"/>
              </a:buClr>
              <a:buFont typeface="Courier New" panose="02070309020205020404" pitchFamily="49" charset="0"/>
              <a:buChar char="o"/>
            </a:pPr>
            <a:r>
              <a:rPr lang="de-DE" sz="2200" dirty="0">
                <a:solidFill>
                  <a:schemeClr val="tx1"/>
                </a:solidFill>
              </a:rPr>
              <a:t>Studierende „wandern“ als eine Kohorte von einem Studienort zum nächsten</a:t>
            </a:r>
          </a:p>
          <a:p>
            <a:pPr marL="704850" indent="-342900">
              <a:buClr>
                <a:srgbClr val="C1002A"/>
              </a:buClr>
              <a:buFont typeface="Courier New" panose="02070309020205020404" pitchFamily="49" charset="0"/>
              <a:buChar char="o"/>
            </a:pPr>
            <a:r>
              <a:rPr lang="de-DE" sz="2200" dirty="0">
                <a:solidFill>
                  <a:schemeClr val="tx1"/>
                </a:solidFill>
              </a:rPr>
              <a:t>Studienorte: Opole (Polen), Mainz und Dijon (Frankreich)</a:t>
            </a:r>
          </a:p>
          <a:p>
            <a:pPr marL="704850" indent="-342900">
              <a:buClr>
                <a:srgbClr val="C1002A"/>
              </a:buClr>
              <a:buFont typeface="Courier New" panose="02070309020205020404" pitchFamily="49" charset="0"/>
              <a:buChar char="o"/>
            </a:pPr>
            <a:r>
              <a:rPr lang="de-DE" sz="2200" dirty="0">
                <a:solidFill>
                  <a:schemeClr val="tx1"/>
                </a:solidFill>
              </a:rPr>
              <a:t>Studierende erhalten nationale Abschlüsse aller drei Partneruniversitäten</a:t>
            </a:r>
          </a:p>
          <a:p>
            <a:pPr marL="361950">
              <a:buClr>
                <a:srgbClr val="C1002A"/>
              </a:buClr>
            </a:pPr>
            <a:endParaRPr lang="de-DE" sz="2200" dirty="0">
              <a:solidFill>
                <a:schemeClr val="tx1"/>
              </a:solidFill>
            </a:endParaRPr>
          </a:p>
          <a:p>
            <a:pPr marL="361950">
              <a:buClr>
                <a:srgbClr val="C1002A"/>
              </a:buClr>
            </a:pPr>
            <a:endParaRPr lang="de-DE" sz="500" dirty="0">
              <a:solidFill>
                <a:schemeClr val="tx1"/>
              </a:solidFill>
            </a:endParaRPr>
          </a:p>
          <a:p>
            <a:pPr marL="342900" indent="-342900">
              <a:buClr>
                <a:srgbClr val="C1002A"/>
              </a:buClr>
              <a:buFont typeface="Wingdings" panose="05000000000000000000" pitchFamily="2" charset="2"/>
              <a:buChar char="Ø"/>
            </a:pPr>
            <a:r>
              <a:rPr lang="de-DE" dirty="0">
                <a:solidFill>
                  <a:srgbClr val="C00000"/>
                </a:solidFill>
              </a:rPr>
              <a:t>Fundierte Kenntnisse in unterschiedlichsten Bereichen europäischer Politik, Recht und Kulturen</a:t>
            </a:r>
          </a:p>
          <a:p>
            <a:pPr marL="342900" indent="-342900">
              <a:buClr>
                <a:srgbClr val="C1002A"/>
              </a:buClr>
              <a:buFont typeface="Wingdings" panose="05000000000000000000" pitchFamily="2" charset="2"/>
              <a:buChar char="Ø"/>
            </a:pPr>
            <a:r>
              <a:rPr lang="de-DE" dirty="0">
                <a:solidFill>
                  <a:srgbClr val="C00000"/>
                </a:solidFill>
              </a:rPr>
              <a:t>Sprachkenntnisse in mindestens drei europäischen Sprachen</a:t>
            </a:r>
          </a:p>
          <a:p>
            <a:pPr marL="342900" indent="-342900">
              <a:buClr>
                <a:srgbClr val="C1002A"/>
              </a:buClr>
              <a:buFont typeface="Wingdings" panose="05000000000000000000" pitchFamily="2" charset="2"/>
              <a:buChar char="Ø"/>
            </a:pPr>
            <a:r>
              <a:rPr lang="de-DE" dirty="0">
                <a:solidFill>
                  <a:srgbClr val="C00000"/>
                </a:solidFill>
              </a:rPr>
              <a:t>Lebensweltliche Erfahrungen und transnationale Vernetzung</a:t>
            </a:r>
          </a:p>
          <a:p>
            <a:pPr marL="342900" indent="-342900">
              <a:buClr>
                <a:srgbClr val="C1002A"/>
              </a:buClr>
              <a:buFont typeface="Arial" panose="020B0604020202020204" pitchFamily="34" charset="0"/>
              <a:buChar char="•"/>
            </a:pPr>
            <a:endParaRPr lang="de-DE" dirty="0">
              <a:solidFill>
                <a:schemeClr val="tx1"/>
              </a:solidFill>
            </a:endParaRPr>
          </a:p>
          <a:p>
            <a:pPr marL="342900" indent="-342900">
              <a:buClr>
                <a:srgbClr val="C1002A"/>
              </a:buClr>
              <a:buFont typeface="Arial" panose="020B0604020202020204" pitchFamily="34" charset="0"/>
              <a:buChar char="•"/>
            </a:pPr>
            <a:endParaRPr lang="de-DE" dirty="0">
              <a:solidFill>
                <a:schemeClr val="tx1"/>
              </a:solidFill>
            </a:endParaRPr>
          </a:p>
        </p:txBody>
      </p:sp>
      <p:sp>
        <p:nvSpPr>
          <p:cNvPr id="4" name="Foliennummernplatzhalter 3">
            <a:extLst>
              <a:ext uri="{FF2B5EF4-FFF2-40B4-BE49-F238E27FC236}">
                <a16:creationId xmlns:a16="http://schemas.microsoft.com/office/drawing/2014/main" id="{E08C3AA6-9CF1-9E3E-6783-323D88206339}"/>
              </a:ext>
            </a:extLst>
          </p:cNvPr>
          <p:cNvSpPr>
            <a:spLocks noGrp="1"/>
          </p:cNvSpPr>
          <p:nvPr>
            <p:ph type="sldNum" sz="quarter" idx="12"/>
          </p:nvPr>
        </p:nvSpPr>
        <p:spPr/>
        <p:txBody>
          <a:bodyPr/>
          <a:lstStyle/>
          <a:p>
            <a:fld id="{07240774-CFD2-4AB8-B231-46D42DA9185A}" type="slidenum">
              <a:rPr lang="de-DE" smtClean="0"/>
              <a:pPr/>
              <a:t>22</a:t>
            </a:fld>
            <a:endParaRPr lang="de-DE" dirty="0"/>
          </a:p>
        </p:txBody>
      </p:sp>
    </p:spTree>
    <p:extLst>
      <p:ext uri="{BB962C8B-B14F-4D97-AF65-F5344CB8AC3E}">
        <p14:creationId xmlns:p14="http://schemas.microsoft.com/office/powerpoint/2010/main" val="376400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63CFE-93C1-3B03-8D74-698230C274D0}"/>
              </a:ext>
            </a:extLst>
          </p:cNvPr>
          <p:cNvSpPr>
            <a:spLocks noGrp="1"/>
          </p:cNvSpPr>
          <p:nvPr>
            <p:ph type="ctrTitle"/>
          </p:nvPr>
        </p:nvSpPr>
        <p:spPr/>
        <p:txBody>
          <a:bodyPr>
            <a:normAutofit/>
          </a:bodyPr>
          <a:lstStyle/>
          <a:p>
            <a:r>
              <a:rPr lang="de-DE" sz="2900" dirty="0">
                <a:solidFill>
                  <a:schemeClr val="tx1"/>
                </a:solidFill>
              </a:rPr>
              <a:t>M.A. European Studies: Studiengang </a:t>
            </a:r>
          </a:p>
        </p:txBody>
      </p:sp>
      <p:sp>
        <p:nvSpPr>
          <p:cNvPr id="3" name="Untertitel 2">
            <a:extLst>
              <a:ext uri="{FF2B5EF4-FFF2-40B4-BE49-F238E27FC236}">
                <a16:creationId xmlns:a16="http://schemas.microsoft.com/office/drawing/2014/main" id="{5EA2E194-4615-1E52-DF4C-D0BA08D9B4FC}"/>
              </a:ext>
            </a:extLst>
          </p:cNvPr>
          <p:cNvSpPr>
            <a:spLocks noGrp="1"/>
          </p:cNvSpPr>
          <p:nvPr>
            <p:ph type="subTitle" idx="1"/>
          </p:nvPr>
        </p:nvSpPr>
        <p:spPr>
          <a:xfrm>
            <a:off x="155625" y="1164211"/>
            <a:ext cx="5870948" cy="4845272"/>
          </a:xfrm>
        </p:spPr>
        <p:txBody>
          <a:bodyPr>
            <a:normAutofit/>
          </a:bodyPr>
          <a:lstStyle/>
          <a:p>
            <a:pPr>
              <a:lnSpc>
                <a:spcPct val="100000"/>
              </a:lnSpc>
              <a:spcBef>
                <a:spcPts val="600"/>
              </a:spcBef>
              <a:buClr>
                <a:srgbClr val="C1002A"/>
              </a:buClr>
            </a:pPr>
            <a:r>
              <a:rPr lang="de-DE" cap="small" dirty="0">
                <a:solidFill>
                  <a:srgbClr val="C1002A"/>
                </a:solidFill>
              </a:rPr>
              <a:t>Studienverlauf:</a:t>
            </a:r>
          </a:p>
          <a:p>
            <a:pPr marL="361950" lvl="1" algn="l">
              <a:lnSpc>
                <a:spcPct val="100000"/>
              </a:lnSpc>
              <a:spcBef>
                <a:spcPts val="600"/>
              </a:spcBef>
              <a:buClr>
                <a:srgbClr val="C1002A"/>
              </a:buClr>
            </a:pPr>
            <a:endParaRPr lang="de-DE" dirty="0">
              <a:solidFill>
                <a:schemeClr val="tx1"/>
              </a:solidFill>
            </a:endParaRPr>
          </a:p>
          <a:p>
            <a:pPr marL="361950" lvl="1" algn="l">
              <a:lnSpc>
                <a:spcPct val="100000"/>
              </a:lnSpc>
              <a:spcBef>
                <a:spcPts val="600"/>
              </a:spcBef>
              <a:buClr>
                <a:srgbClr val="C1002A"/>
              </a:buClr>
            </a:pPr>
            <a:endParaRPr lang="de-DE" dirty="0">
              <a:solidFill>
                <a:schemeClr val="tx1"/>
              </a:solidFill>
            </a:endParaRPr>
          </a:p>
          <a:p>
            <a:pPr marL="361950" lvl="1" algn="l">
              <a:lnSpc>
                <a:spcPct val="100000"/>
              </a:lnSpc>
              <a:spcBef>
                <a:spcPts val="600"/>
              </a:spcBef>
              <a:buClr>
                <a:srgbClr val="C1002A"/>
              </a:buClr>
            </a:pPr>
            <a:endParaRPr lang="de-DE" dirty="0">
              <a:solidFill>
                <a:prstClr val="black"/>
              </a:solidFill>
            </a:endParaRPr>
          </a:p>
          <a:p>
            <a:pPr lvl="1" algn="l">
              <a:buClr>
                <a:srgbClr val="C1002A"/>
              </a:buClr>
            </a:pPr>
            <a:endParaRPr lang="de-DE" sz="600" dirty="0">
              <a:solidFill>
                <a:schemeClr val="tx1"/>
              </a:solidFill>
            </a:endParaRPr>
          </a:p>
          <a:p>
            <a:endParaRPr lang="de-DE" dirty="0"/>
          </a:p>
        </p:txBody>
      </p:sp>
      <p:sp>
        <p:nvSpPr>
          <p:cNvPr id="4" name="Foliennummernplatzhalter 3">
            <a:extLst>
              <a:ext uri="{FF2B5EF4-FFF2-40B4-BE49-F238E27FC236}">
                <a16:creationId xmlns:a16="http://schemas.microsoft.com/office/drawing/2014/main" id="{E08C3AA6-9CF1-9E3E-6783-323D88206339}"/>
              </a:ext>
            </a:extLst>
          </p:cNvPr>
          <p:cNvSpPr>
            <a:spLocks noGrp="1"/>
          </p:cNvSpPr>
          <p:nvPr>
            <p:ph type="sldNum" sz="quarter" idx="12"/>
          </p:nvPr>
        </p:nvSpPr>
        <p:spPr/>
        <p:txBody>
          <a:bodyPr/>
          <a:lstStyle/>
          <a:p>
            <a:fld id="{07240774-CFD2-4AB8-B231-46D42DA9185A}" type="slidenum">
              <a:rPr lang="de-DE" smtClean="0"/>
              <a:pPr/>
              <a:t>23</a:t>
            </a:fld>
            <a:endParaRPr lang="de-DE" dirty="0"/>
          </a:p>
        </p:txBody>
      </p:sp>
      <p:graphicFrame>
        <p:nvGraphicFramePr>
          <p:cNvPr id="14" name="Tabelle 14">
            <a:extLst>
              <a:ext uri="{FF2B5EF4-FFF2-40B4-BE49-F238E27FC236}">
                <a16:creationId xmlns:a16="http://schemas.microsoft.com/office/drawing/2014/main" id="{38830DBD-8B5B-6B4F-D3F0-4540CBED5AAC}"/>
              </a:ext>
            </a:extLst>
          </p:cNvPr>
          <p:cNvGraphicFramePr>
            <a:graphicFrameLocks noGrp="1"/>
          </p:cNvGraphicFramePr>
          <p:nvPr/>
        </p:nvGraphicFramePr>
        <p:xfrm>
          <a:off x="388207" y="1553259"/>
          <a:ext cx="11415586" cy="4629657"/>
        </p:xfrm>
        <a:graphic>
          <a:graphicData uri="http://schemas.openxmlformats.org/drawingml/2006/table">
            <a:tbl>
              <a:tblPr firstRow="1" bandRow="1">
                <a:tableStyleId>{5940675A-B579-460E-94D1-54222C63F5DA}</a:tableStyleId>
              </a:tblPr>
              <a:tblGrid>
                <a:gridCol w="5707793">
                  <a:extLst>
                    <a:ext uri="{9D8B030D-6E8A-4147-A177-3AD203B41FA5}">
                      <a16:colId xmlns:a16="http://schemas.microsoft.com/office/drawing/2014/main" val="2424161851"/>
                    </a:ext>
                  </a:extLst>
                </a:gridCol>
                <a:gridCol w="5707793">
                  <a:extLst>
                    <a:ext uri="{9D8B030D-6E8A-4147-A177-3AD203B41FA5}">
                      <a16:colId xmlns:a16="http://schemas.microsoft.com/office/drawing/2014/main" val="3814180369"/>
                    </a:ext>
                  </a:extLst>
                </a:gridCol>
              </a:tblGrid>
              <a:tr h="1281988">
                <a:tc>
                  <a:txBody>
                    <a:bodyPr/>
                    <a:lstStyle/>
                    <a:p>
                      <a:pPr marL="342900" indent="-342900">
                        <a:lnSpc>
                          <a:spcPct val="100000"/>
                        </a:lnSpc>
                        <a:spcBef>
                          <a:spcPts val="600"/>
                        </a:spcBef>
                        <a:buClr>
                          <a:srgbClr val="C1002A"/>
                        </a:buClr>
                        <a:buFont typeface="Arial" panose="020B0604020202020204" pitchFamily="34" charset="0"/>
                        <a:buChar char="•"/>
                      </a:pPr>
                      <a:r>
                        <a:rPr lang="de-DE" sz="2200" b="1" dirty="0">
                          <a:solidFill>
                            <a:schemeClr val="tx1"/>
                          </a:solidFill>
                        </a:rPr>
                        <a:t>1. Semester: Opole </a:t>
                      </a:r>
                    </a:p>
                    <a:p>
                      <a:pPr marL="630238" lvl="1" indent="-268288" algn="l">
                        <a:lnSpc>
                          <a:spcPct val="100000"/>
                        </a:lnSpc>
                        <a:spcBef>
                          <a:spcPts val="600"/>
                        </a:spcBef>
                        <a:buClr>
                          <a:srgbClr val="C1002A"/>
                        </a:buClr>
                        <a:buFont typeface="Courier New" panose="02070309020205020404" pitchFamily="49" charset="0"/>
                        <a:buChar char="o"/>
                      </a:pPr>
                      <a:r>
                        <a:rPr lang="de-DE" dirty="0">
                          <a:solidFill>
                            <a:schemeClr val="tx1"/>
                          </a:solidFill>
                        </a:rPr>
                        <a:t>Europäische Kulturen, Gesellschaften und Integration (Englisch)</a:t>
                      </a:r>
                    </a:p>
                  </a:txBody>
                  <a:tcPr/>
                </a:tc>
                <a:tc>
                  <a:txBody>
                    <a:bodyPr/>
                    <a:lstStyle/>
                    <a:p>
                      <a:pPr marL="173038" lvl="0" indent="-268288" algn="l">
                        <a:lnSpc>
                          <a:spcPct val="100000"/>
                        </a:lnSpc>
                        <a:spcBef>
                          <a:spcPts val="600"/>
                        </a:spcBef>
                        <a:buClr>
                          <a:srgbClr val="C1002A"/>
                        </a:buClr>
                        <a:buFont typeface="Courier New" panose="02070309020205020404" pitchFamily="49" charset="0"/>
                        <a:buChar char="o"/>
                      </a:pPr>
                      <a:r>
                        <a:rPr lang="de-DE" sz="1400" dirty="0">
                          <a:solidFill>
                            <a:schemeClr val="tx1"/>
                          </a:solidFill>
                          <a:latin typeface="Noto Sans "/>
                        </a:rPr>
                        <a:t>Modul 1: Political Science and European Studies: </a:t>
                      </a:r>
                      <a:r>
                        <a:rPr lang="de-DE" sz="1400" dirty="0" err="1">
                          <a:solidFill>
                            <a:schemeClr val="tx1"/>
                          </a:solidFill>
                          <a:latin typeface="Noto Sans "/>
                        </a:rPr>
                        <a:t>Introduction</a:t>
                      </a:r>
                      <a:endParaRPr lang="de-DE" sz="1400" dirty="0">
                        <a:solidFill>
                          <a:schemeClr val="tx1"/>
                        </a:solidFill>
                        <a:latin typeface="Noto Sans "/>
                      </a:endParaRPr>
                    </a:p>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2a „Central Europe in the European Integration Process“ (optional)</a:t>
                      </a:r>
                    </a:p>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2b „Culture and Society in Europe“ (optional)</a:t>
                      </a:r>
                    </a:p>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3 „Foreign Languages, I“</a:t>
                      </a:r>
                      <a:endParaRPr lang="de-DE" sz="1400" dirty="0">
                        <a:solidFill>
                          <a:schemeClr val="tx1"/>
                        </a:solidFill>
                        <a:latin typeface="Noto Sans "/>
                      </a:endParaRPr>
                    </a:p>
                  </a:txBody>
                  <a:tcPr/>
                </a:tc>
                <a:extLst>
                  <a:ext uri="{0D108BD9-81ED-4DB2-BD59-A6C34878D82A}">
                    <a16:rowId xmlns:a16="http://schemas.microsoft.com/office/drawing/2014/main" val="922580878"/>
                  </a:ext>
                </a:extLst>
              </a:tr>
              <a:tr h="1014320">
                <a:tc>
                  <a:txBody>
                    <a:bodyPr/>
                    <a:lstStyle/>
                    <a:p>
                      <a:pPr marL="342900" indent="-342900">
                        <a:lnSpc>
                          <a:spcPct val="100000"/>
                        </a:lnSpc>
                        <a:spcBef>
                          <a:spcPts val="600"/>
                        </a:spcBef>
                        <a:buClr>
                          <a:srgbClr val="C1002A"/>
                        </a:buClr>
                        <a:buFont typeface="Arial" panose="020B0604020202020204" pitchFamily="34" charset="0"/>
                        <a:buChar char="•"/>
                      </a:pPr>
                      <a:r>
                        <a:rPr lang="de-DE" sz="2200" b="1" dirty="0">
                          <a:solidFill>
                            <a:schemeClr val="tx1"/>
                          </a:solidFill>
                        </a:rPr>
                        <a:t>2. Semester: Mainz</a:t>
                      </a:r>
                    </a:p>
                    <a:p>
                      <a:pPr marL="630238" lvl="1" indent="-268288" algn="l">
                        <a:lnSpc>
                          <a:spcPct val="100000"/>
                        </a:lnSpc>
                        <a:spcBef>
                          <a:spcPts val="600"/>
                        </a:spcBef>
                        <a:buClr>
                          <a:srgbClr val="C1002A"/>
                        </a:buClr>
                        <a:buFont typeface="Courier New" panose="02070309020205020404" pitchFamily="49" charset="0"/>
                        <a:buChar char="o"/>
                      </a:pPr>
                      <a:r>
                        <a:rPr lang="de-DE" dirty="0">
                          <a:solidFill>
                            <a:schemeClr val="tx1"/>
                          </a:solidFill>
                        </a:rPr>
                        <a:t>Europäische Politik und Integration  (Englisch &amp; Deutsch)</a:t>
                      </a:r>
                    </a:p>
                  </a:txBody>
                  <a:tcPr/>
                </a:tc>
                <a:tc>
                  <a:txBody>
                    <a:bodyPr/>
                    <a:lstStyle/>
                    <a:p>
                      <a:pPr marL="173038" lvl="0" indent="-268288" algn="l">
                        <a:lnSpc>
                          <a:spcPct val="100000"/>
                        </a:lnSpc>
                        <a:spcBef>
                          <a:spcPts val="600"/>
                        </a:spcBef>
                        <a:buClr>
                          <a:srgbClr val="C1002A"/>
                        </a:buClr>
                        <a:buFont typeface="Courier New" panose="02070309020205020404" pitchFamily="49" charset="0"/>
                        <a:buChar char="o"/>
                      </a:pPr>
                      <a:r>
                        <a:rPr lang="en-US" sz="1400" dirty="0">
                          <a:solidFill>
                            <a:schemeClr val="tx1"/>
                          </a:solidFill>
                          <a:latin typeface="Noto Sans "/>
                        </a:rPr>
                        <a:t>Modul 4 „Advanced Module: Politics in Europe“</a:t>
                      </a:r>
                    </a:p>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5 „Advanced Political Science and Study Project: Politics in Europe“</a:t>
                      </a:r>
                    </a:p>
                    <a:p>
                      <a:pPr marL="173038" lvl="0" indent="-268288" algn="l">
                        <a:lnSpc>
                          <a:spcPct val="100000"/>
                        </a:lnSpc>
                        <a:spcBef>
                          <a:spcPts val="600"/>
                        </a:spcBef>
                        <a:buClr>
                          <a:srgbClr val="C1002A"/>
                        </a:buClr>
                        <a:buFont typeface="Courier New" panose="02070309020205020404" pitchFamily="49" charset="0"/>
                        <a:buChar char="o"/>
                      </a:pPr>
                      <a:r>
                        <a:rPr lang="en-US" sz="1400" dirty="0">
                          <a:solidFill>
                            <a:schemeClr val="tx1"/>
                          </a:solidFill>
                          <a:latin typeface="Noto Sans "/>
                        </a:rPr>
                        <a:t>Modul 6 „Foreign Languages, II“</a:t>
                      </a:r>
                      <a:endParaRPr lang="de-DE" sz="1400" dirty="0">
                        <a:solidFill>
                          <a:schemeClr val="tx1"/>
                        </a:solidFill>
                        <a:latin typeface="Noto Sans "/>
                      </a:endParaRPr>
                    </a:p>
                  </a:txBody>
                  <a:tcPr/>
                </a:tc>
                <a:extLst>
                  <a:ext uri="{0D108BD9-81ED-4DB2-BD59-A6C34878D82A}">
                    <a16:rowId xmlns:a16="http://schemas.microsoft.com/office/drawing/2014/main" val="92973821"/>
                  </a:ext>
                </a:extLst>
              </a:tr>
              <a:tr h="1084759">
                <a:tc>
                  <a:txBody>
                    <a:bodyPr/>
                    <a:lstStyle/>
                    <a:p>
                      <a:pPr marL="342900" indent="-342900">
                        <a:lnSpc>
                          <a:spcPct val="100000"/>
                        </a:lnSpc>
                        <a:spcBef>
                          <a:spcPts val="600"/>
                        </a:spcBef>
                        <a:buClr>
                          <a:srgbClr val="C1002A"/>
                        </a:buClr>
                        <a:buFont typeface="Arial" panose="020B0604020202020204" pitchFamily="34" charset="0"/>
                        <a:buChar char="•"/>
                      </a:pPr>
                      <a:r>
                        <a:rPr lang="de-DE" sz="2200" b="1" dirty="0">
                          <a:solidFill>
                            <a:schemeClr val="tx1"/>
                          </a:solidFill>
                        </a:rPr>
                        <a:t>3. Semester: Dijon</a:t>
                      </a:r>
                    </a:p>
                    <a:p>
                      <a:pPr marL="630238" lvl="1" indent="-268288" algn="l">
                        <a:lnSpc>
                          <a:spcPct val="100000"/>
                        </a:lnSpc>
                        <a:spcBef>
                          <a:spcPts val="600"/>
                        </a:spcBef>
                        <a:buClr>
                          <a:srgbClr val="C1002A"/>
                        </a:buClr>
                        <a:buFont typeface="Courier New" panose="02070309020205020404" pitchFamily="49" charset="0"/>
                        <a:buChar char="o"/>
                      </a:pPr>
                      <a:r>
                        <a:rPr lang="de-DE" dirty="0">
                          <a:solidFill>
                            <a:prstClr val="black"/>
                          </a:solidFill>
                        </a:rPr>
                        <a:t>Europäisches Recht (Französisch)</a:t>
                      </a:r>
                    </a:p>
                  </a:txBody>
                  <a:tcPr/>
                </a:tc>
                <a:tc>
                  <a:txBody>
                    <a:bodyPr/>
                    <a:lstStyle/>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7 „European Institutions and European Law“</a:t>
                      </a:r>
                    </a:p>
                    <a:p>
                      <a:pPr marL="173038" lvl="0" indent="-268288" algn="l">
                        <a:lnSpc>
                          <a:spcPct val="100000"/>
                        </a:lnSpc>
                        <a:spcBef>
                          <a:spcPts val="600"/>
                        </a:spcBef>
                        <a:buClr>
                          <a:srgbClr val="C1002A"/>
                        </a:buClr>
                        <a:buFont typeface="Courier New" panose="02070309020205020404" pitchFamily="49" charset="0"/>
                        <a:buChar char="o"/>
                      </a:pPr>
                      <a:r>
                        <a:rPr lang="en-US" sz="1400" dirty="0">
                          <a:effectLst/>
                          <a:latin typeface="Noto Sans "/>
                        </a:rPr>
                        <a:t>Modul 8a „European Politics in Selected Policy Areas“ (optional)</a:t>
                      </a:r>
                    </a:p>
                    <a:p>
                      <a:pPr marL="173038" lvl="0" indent="-268288" algn="l">
                        <a:lnSpc>
                          <a:spcPct val="100000"/>
                        </a:lnSpc>
                        <a:spcBef>
                          <a:spcPts val="600"/>
                        </a:spcBef>
                        <a:buClr>
                          <a:srgbClr val="C1002A"/>
                        </a:buClr>
                        <a:buFont typeface="Courier New" panose="02070309020205020404" pitchFamily="49" charset="0"/>
                        <a:buChar char="o"/>
                      </a:pPr>
                      <a:r>
                        <a:rPr lang="en-US" sz="1400" dirty="0">
                          <a:solidFill>
                            <a:prstClr val="black"/>
                          </a:solidFill>
                          <a:latin typeface="Noto Sans "/>
                        </a:rPr>
                        <a:t>Modul 8b „European Basic Rights and Freedoms“ (optional)</a:t>
                      </a:r>
                    </a:p>
                    <a:p>
                      <a:pPr marL="173038" lvl="0" indent="-268288" algn="l">
                        <a:lnSpc>
                          <a:spcPct val="100000"/>
                        </a:lnSpc>
                        <a:spcBef>
                          <a:spcPts val="600"/>
                        </a:spcBef>
                        <a:buClr>
                          <a:srgbClr val="C1002A"/>
                        </a:buClr>
                        <a:buFont typeface="Courier New" panose="02070309020205020404" pitchFamily="49" charset="0"/>
                        <a:buChar char="o"/>
                      </a:pPr>
                      <a:r>
                        <a:rPr lang="en-US" sz="1400" dirty="0">
                          <a:solidFill>
                            <a:prstClr val="black"/>
                          </a:solidFill>
                          <a:latin typeface="Noto Sans "/>
                        </a:rPr>
                        <a:t>Modul 9 „Foreign Languages, III“</a:t>
                      </a:r>
                      <a:endParaRPr lang="de-DE" sz="1400" dirty="0">
                        <a:solidFill>
                          <a:prstClr val="black"/>
                        </a:solidFill>
                        <a:latin typeface="Noto Sans "/>
                      </a:endParaRPr>
                    </a:p>
                  </a:txBody>
                  <a:tcPr/>
                </a:tc>
                <a:extLst>
                  <a:ext uri="{0D108BD9-81ED-4DB2-BD59-A6C34878D82A}">
                    <a16:rowId xmlns:a16="http://schemas.microsoft.com/office/drawing/2014/main" val="3284240618"/>
                  </a:ext>
                </a:extLst>
              </a:tr>
              <a:tr h="972057">
                <a:tc>
                  <a:txBody>
                    <a:bodyPr/>
                    <a:lstStyle/>
                    <a:p>
                      <a:pPr marL="342900" indent="-342900">
                        <a:lnSpc>
                          <a:spcPct val="100000"/>
                        </a:lnSpc>
                        <a:spcBef>
                          <a:spcPts val="600"/>
                        </a:spcBef>
                        <a:buClr>
                          <a:srgbClr val="C1002A"/>
                        </a:buClr>
                        <a:buFont typeface="Arial" panose="020B0604020202020204" pitchFamily="34" charset="0"/>
                        <a:buChar char="•"/>
                      </a:pPr>
                      <a:r>
                        <a:rPr lang="de-DE" sz="2200" b="1" dirty="0">
                          <a:solidFill>
                            <a:schemeClr val="tx1"/>
                          </a:solidFill>
                        </a:rPr>
                        <a:t>4. Semester: i.d.R. Heimatuniversität</a:t>
                      </a:r>
                    </a:p>
                    <a:p>
                      <a:pPr marL="630238" lvl="1" indent="-268288" algn="l">
                        <a:lnSpc>
                          <a:spcPct val="100000"/>
                        </a:lnSpc>
                        <a:spcBef>
                          <a:spcPts val="600"/>
                        </a:spcBef>
                        <a:buClr>
                          <a:srgbClr val="C1002A"/>
                        </a:buClr>
                        <a:buFont typeface="Courier New" panose="02070309020205020404" pitchFamily="49" charset="0"/>
                        <a:buChar char="o"/>
                      </a:pPr>
                      <a:r>
                        <a:rPr lang="de-DE" dirty="0">
                          <a:solidFill>
                            <a:prstClr val="black"/>
                          </a:solidFill>
                        </a:rPr>
                        <a:t>Praktikum &amp; Masterarbeit</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Courier New" panose="02070309020205020404" pitchFamily="49" charset="0"/>
                        <a:buChar char="o"/>
                        <a:tabLst/>
                        <a:defRPr/>
                      </a:pPr>
                      <a:r>
                        <a:rPr lang="en-US" sz="1400" dirty="0">
                          <a:effectLst/>
                          <a:latin typeface="Noto Sans "/>
                        </a:rPr>
                        <a:t>Modul 10 „Internship and Exam Module”</a:t>
                      </a:r>
                      <a:endParaRPr lang="de-DE" sz="1400" dirty="0">
                        <a:solidFill>
                          <a:prstClr val="black"/>
                        </a:solidFill>
                        <a:latin typeface="Noto Sans "/>
                      </a:endParaRPr>
                    </a:p>
                  </a:txBody>
                  <a:tcPr/>
                </a:tc>
                <a:extLst>
                  <a:ext uri="{0D108BD9-81ED-4DB2-BD59-A6C34878D82A}">
                    <a16:rowId xmlns:a16="http://schemas.microsoft.com/office/drawing/2014/main" val="3059601644"/>
                  </a:ext>
                </a:extLst>
              </a:tr>
            </a:tbl>
          </a:graphicData>
        </a:graphic>
      </p:graphicFrame>
    </p:spTree>
    <p:extLst>
      <p:ext uri="{BB962C8B-B14F-4D97-AF65-F5344CB8AC3E}">
        <p14:creationId xmlns:p14="http://schemas.microsoft.com/office/powerpoint/2010/main" val="400768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63CFE-93C1-3B03-8D74-698230C274D0}"/>
              </a:ext>
            </a:extLst>
          </p:cNvPr>
          <p:cNvSpPr>
            <a:spLocks noGrp="1"/>
          </p:cNvSpPr>
          <p:nvPr>
            <p:ph type="ctrTitle"/>
          </p:nvPr>
        </p:nvSpPr>
        <p:spPr/>
        <p:txBody>
          <a:bodyPr>
            <a:normAutofit/>
          </a:bodyPr>
          <a:lstStyle/>
          <a:p>
            <a:r>
              <a:rPr lang="de-DE" sz="2900" dirty="0">
                <a:solidFill>
                  <a:schemeClr val="tx1"/>
                </a:solidFill>
              </a:rPr>
              <a:t>M.A. European Studies: Studiengang </a:t>
            </a:r>
          </a:p>
        </p:txBody>
      </p:sp>
      <p:sp>
        <p:nvSpPr>
          <p:cNvPr id="4" name="Foliennummernplatzhalter 3">
            <a:extLst>
              <a:ext uri="{FF2B5EF4-FFF2-40B4-BE49-F238E27FC236}">
                <a16:creationId xmlns:a16="http://schemas.microsoft.com/office/drawing/2014/main" id="{E08C3AA6-9CF1-9E3E-6783-323D88206339}"/>
              </a:ext>
            </a:extLst>
          </p:cNvPr>
          <p:cNvSpPr>
            <a:spLocks noGrp="1"/>
          </p:cNvSpPr>
          <p:nvPr>
            <p:ph type="sldNum" sz="quarter" idx="12"/>
          </p:nvPr>
        </p:nvSpPr>
        <p:spPr/>
        <p:txBody>
          <a:bodyPr/>
          <a:lstStyle/>
          <a:p>
            <a:fld id="{07240774-CFD2-4AB8-B231-46D42DA9185A}" type="slidenum">
              <a:rPr lang="de-DE" smtClean="0"/>
              <a:pPr/>
              <a:t>24</a:t>
            </a:fld>
            <a:endParaRPr lang="de-DE" dirty="0"/>
          </a:p>
        </p:txBody>
      </p:sp>
      <p:sp>
        <p:nvSpPr>
          <p:cNvPr id="8" name="Untertitel 2">
            <a:extLst>
              <a:ext uri="{FF2B5EF4-FFF2-40B4-BE49-F238E27FC236}">
                <a16:creationId xmlns:a16="http://schemas.microsoft.com/office/drawing/2014/main" id="{5EA2E194-4615-1E52-DF4C-D0BA08D9B4FC}"/>
              </a:ext>
            </a:extLst>
          </p:cNvPr>
          <p:cNvSpPr txBox="1">
            <a:spLocks/>
          </p:cNvSpPr>
          <p:nvPr/>
        </p:nvSpPr>
        <p:spPr>
          <a:xfrm>
            <a:off x="498324" y="1279631"/>
            <a:ext cx="11462341" cy="4301361"/>
          </a:xfrm>
          <a:prstGeom prst="rect">
            <a:avLst/>
          </a:prstGeom>
          <a:solidFill>
            <a:schemeClr val="accent2">
              <a:lumMod val="40000"/>
              <a:lumOff val="6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636363"/>
                </a:solidFill>
                <a:latin typeface="Noto Sans "/>
                <a:ea typeface="Noto Sans regular" panose="020B0502040504020204" pitchFamily="34"/>
                <a:cs typeface="Noto Sans regular" panose="020B0502040504020204" pitchFamily="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636363"/>
                </a:solidFill>
                <a:latin typeface="Noto Sans "/>
                <a:ea typeface="Noto Sans regular" panose="020B0502040504020204" pitchFamily="34"/>
                <a:cs typeface="Noto Sans regular" panose="020B0502040504020204" pitchFamily="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636363"/>
                </a:solidFill>
                <a:latin typeface="Noto Sans "/>
                <a:ea typeface="Noto Sans regular" panose="020B0502040504020204" pitchFamily="34"/>
                <a:cs typeface="Noto Sans regular" panose="020B0502040504020204" pitchFamily="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636363"/>
                </a:solidFill>
                <a:latin typeface="Noto Sans "/>
                <a:ea typeface="Noto Sans regular" panose="020B0502040504020204" pitchFamily="34"/>
                <a:cs typeface="Noto Sans regular" panose="020B0502040504020204" pitchFamily="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636363"/>
                </a:solidFill>
                <a:latin typeface="Noto Sans "/>
                <a:ea typeface="Noto Sans regular" panose="020B0502040504020204" pitchFamily="34"/>
                <a:cs typeface="Noto Sans regular" panose="020B0502040504020204" pitchFamily="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buClr>
                <a:srgbClr val="C1002A"/>
              </a:buClr>
            </a:pPr>
            <a:r>
              <a:rPr lang="de-DE" cap="small" dirty="0">
                <a:solidFill>
                  <a:srgbClr val="C1002A"/>
                </a:solidFill>
              </a:rPr>
              <a:t>Zusätzliche Aktivitäten:</a:t>
            </a:r>
          </a:p>
          <a:p>
            <a:pPr marL="285750" indent="-285750">
              <a:lnSpc>
                <a:spcPct val="100000"/>
              </a:lnSpc>
              <a:spcBef>
                <a:spcPts val="600"/>
              </a:spcBef>
              <a:buClr>
                <a:srgbClr val="C1002A"/>
              </a:buClr>
              <a:buFont typeface="Arial" panose="020B0604020202020204" pitchFamily="34" charset="0"/>
              <a:buChar char="•"/>
            </a:pPr>
            <a:r>
              <a:rPr lang="de-DE" sz="2000" b="1" dirty="0">
                <a:solidFill>
                  <a:schemeClr val="tx1"/>
                </a:solidFill>
              </a:rPr>
              <a:t>Orientierungstage</a:t>
            </a:r>
            <a:r>
              <a:rPr lang="de-DE" sz="2000" dirty="0">
                <a:solidFill>
                  <a:schemeClr val="tx1"/>
                </a:solidFill>
              </a:rPr>
              <a:t> in Opole vor Studienbeginn</a:t>
            </a:r>
          </a:p>
          <a:p>
            <a:pPr marL="285750" indent="-285750">
              <a:lnSpc>
                <a:spcPct val="100000"/>
              </a:lnSpc>
              <a:spcBef>
                <a:spcPts val="600"/>
              </a:spcBef>
              <a:buClr>
                <a:srgbClr val="C1002A"/>
              </a:buClr>
              <a:buFont typeface="Arial" panose="020B0604020202020204" pitchFamily="34" charset="0"/>
              <a:buChar char="•"/>
            </a:pPr>
            <a:r>
              <a:rPr lang="de-DE" sz="2000" dirty="0">
                <a:solidFill>
                  <a:schemeClr val="tx1"/>
                </a:solidFill>
              </a:rPr>
              <a:t>Teilnahme an der </a:t>
            </a:r>
            <a:r>
              <a:rPr lang="de-DE" sz="2000" b="1" dirty="0">
                <a:solidFill>
                  <a:schemeClr val="tx1"/>
                </a:solidFill>
              </a:rPr>
              <a:t>EU-Simulation</a:t>
            </a:r>
            <a:r>
              <a:rPr lang="de-DE" sz="2000" dirty="0">
                <a:solidFill>
                  <a:schemeClr val="tx1"/>
                </a:solidFill>
              </a:rPr>
              <a:t> „Model European Union Mainz“ (MEUM)</a:t>
            </a:r>
          </a:p>
          <a:p>
            <a:pPr marL="285750" indent="-285750">
              <a:lnSpc>
                <a:spcPct val="100000"/>
              </a:lnSpc>
              <a:spcBef>
                <a:spcPts val="600"/>
              </a:spcBef>
              <a:buClr>
                <a:srgbClr val="C1002A"/>
              </a:buClr>
              <a:buFont typeface="Arial" panose="020B0604020202020204" pitchFamily="34" charset="0"/>
              <a:buChar char="•"/>
            </a:pPr>
            <a:r>
              <a:rPr lang="de-DE" sz="2000" b="1" dirty="0">
                <a:solidFill>
                  <a:schemeClr val="tx1"/>
                </a:solidFill>
              </a:rPr>
              <a:t>Exkursionen</a:t>
            </a:r>
            <a:r>
              <a:rPr lang="de-DE" sz="2000" dirty="0">
                <a:solidFill>
                  <a:schemeClr val="tx1"/>
                </a:solidFill>
              </a:rPr>
              <a:t> (z.B. zur EZB, Auschwitz, nach Brüssel)</a:t>
            </a:r>
          </a:p>
          <a:p>
            <a:pPr marL="285750" indent="-285750">
              <a:lnSpc>
                <a:spcPct val="100000"/>
              </a:lnSpc>
              <a:spcBef>
                <a:spcPts val="600"/>
              </a:spcBef>
              <a:buClr>
                <a:srgbClr val="C1002A"/>
              </a:buClr>
              <a:buFont typeface="Arial" panose="020B0604020202020204" pitchFamily="34" charset="0"/>
              <a:buChar char="•"/>
            </a:pPr>
            <a:r>
              <a:rPr lang="de-DE" sz="2000" dirty="0">
                <a:solidFill>
                  <a:schemeClr val="tx1"/>
                </a:solidFill>
              </a:rPr>
              <a:t>Feierliches </a:t>
            </a:r>
            <a:r>
              <a:rPr lang="de-DE" sz="2000" b="1" dirty="0" err="1">
                <a:solidFill>
                  <a:schemeClr val="tx1"/>
                </a:solidFill>
              </a:rPr>
              <a:t>Diplomatorium</a:t>
            </a:r>
            <a:r>
              <a:rPr lang="de-DE" sz="2000" dirty="0">
                <a:solidFill>
                  <a:schemeClr val="tx1"/>
                </a:solidFill>
              </a:rPr>
              <a:t> in Opole</a:t>
            </a:r>
          </a:p>
          <a:p>
            <a:pPr marL="285750" indent="-285750">
              <a:lnSpc>
                <a:spcPct val="100000"/>
              </a:lnSpc>
              <a:spcBef>
                <a:spcPts val="600"/>
              </a:spcBef>
              <a:buClr>
                <a:srgbClr val="C1002A"/>
              </a:buClr>
              <a:buFont typeface="Arial" panose="020B0604020202020204" pitchFamily="34" charset="0"/>
              <a:buChar char="•"/>
            </a:pPr>
            <a:r>
              <a:rPr lang="de-DE" sz="2000" dirty="0">
                <a:solidFill>
                  <a:schemeClr val="tx1"/>
                </a:solidFill>
              </a:rPr>
              <a:t>Alumni-Aktivitäten </a:t>
            </a:r>
            <a:r>
              <a:rPr lang="de-DE" sz="2000" dirty="0">
                <a:solidFill>
                  <a:schemeClr val="tx1"/>
                </a:solidFill>
                <a:sym typeface="Wingdings" panose="05000000000000000000" pitchFamily="2" charset="2"/>
              </a:rPr>
              <a:t> Alumni-Verein </a:t>
            </a:r>
            <a:r>
              <a:rPr lang="de-DE" sz="2000" b="1" dirty="0">
                <a:solidFill>
                  <a:schemeClr val="tx1"/>
                </a:solidFill>
                <a:sym typeface="Wingdings" panose="05000000000000000000" pitchFamily="2" charset="2"/>
              </a:rPr>
              <a:t>EMA-DOM</a:t>
            </a:r>
          </a:p>
          <a:p>
            <a:pPr>
              <a:lnSpc>
                <a:spcPct val="100000"/>
              </a:lnSpc>
              <a:spcBef>
                <a:spcPts val="600"/>
              </a:spcBef>
              <a:buClr>
                <a:srgbClr val="C1002A"/>
              </a:buClr>
            </a:pPr>
            <a:endParaRPr lang="de-DE" sz="2000" b="1" dirty="0">
              <a:solidFill>
                <a:schemeClr val="tx1"/>
              </a:solidFill>
              <a:effectLst/>
              <a:sym typeface="Wingdings" panose="05000000000000000000" pitchFamily="2" charset="2"/>
            </a:endParaRPr>
          </a:p>
          <a:p>
            <a:pPr marL="285750" indent="-285750">
              <a:lnSpc>
                <a:spcPct val="100000"/>
              </a:lnSpc>
              <a:spcBef>
                <a:spcPts val="600"/>
              </a:spcBef>
              <a:buClr>
                <a:srgbClr val="C1002A"/>
              </a:buClr>
              <a:buFont typeface="Arial" panose="020B0604020202020204" pitchFamily="34" charset="0"/>
              <a:buChar char="•"/>
            </a:pPr>
            <a:endParaRPr lang="de-DE" sz="2000" b="1" dirty="0">
              <a:solidFill>
                <a:schemeClr val="tx1"/>
              </a:solidFill>
              <a:sym typeface="Wingdings" panose="05000000000000000000" pitchFamily="2" charset="2"/>
            </a:endParaRPr>
          </a:p>
          <a:p>
            <a:pPr>
              <a:lnSpc>
                <a:spcPct val="100000"/>
              </a:lnSpc>
              <a:spcBef>
                <a:spcPts val="600"/>
              </a:spcBef>
              <a:buClr>
                <a:srgbClr val="C1002A"/>
              </a:buClr>
            </a:pPr>
            <a:r>
              <a:rPr lang="de-DE" sz="2000" dirty="0">
                <a:solidFill>
                  <a:srgbClr val="C1002A"/>
                </a:solidFill>
                <a:effectLst/>
                <a:sym typeface="Wingdings" panose="05000000000000000000" pitchFamily="2" charset="2"/>
              </a:rPr>
              <a:t>Kontakt EMA-DOM</a:t>
            </a:r>
            <a:r>
              <a:rPr lang="de-DE" sz="2000" b="1" dirty="0">
                <a:solidFill>
                  <a:schemeClr val="tx1"/>
                </a:solidFill>
                <a:effectLst/>
                <a:sym typeface="Wingdings" panose="05000000000000000000" pitchFamily="2" charset="2"/>
              </a:rPr>
              <a:t>:</a:t>
            </a:r>
            <a:r>
              <a:rPr lang="de-DE" sz="1800" b="1" dirty="0">
                <a:solidFill>
                  <a:schemeClr val="tx1"/>
                </a:solidFill>
                <a:effectLst/>
                <a:sym typeface="Wingdings" panose="05000000000000000000" pitchFamily="2" charset="2"/>
              </a:rPr>
              <a:t> </a:t>
            </a:r>
            <a:r>
              <a:rPr lang="de-DE" sz="1600" dirty="0">
                <a:solidFill>
                  <a:schemeClr val="accent1"/>
                </a:solidFill>
                <a:effectLst/>
                <a:sym typeface="Wingdings" panose="05000000000000000000" pitchFamily="2" charset="2"/>
                <a:hlinkClick r:id="rId2"/>
              </a:rPr>
              <a:t>https://www.linkedin.com/company/europa-master-association-dijon-opole-mainz/?trk=public_profile_volunteering-position_profile-section-card_full-click&amp;originalSubdomain=de</a:t>
            </a:r>
            <a:endParaRPr lang="de-DE" sz="1600" dirty="0">
              <a:solidFill>
                <a:schemeClr val="accent1"/>
              </a:solidFill>
              <a:effectLst/>
              <a:sym typeface="Wingdings" panose="05000000000000000000" pitchFamily="2" charset="2"/>
            </a:endParaRPr>
          </a:p>
          <a:p>
            <a:pPr>
              <a:lnSpc>
                <a:spcPct val="100000"/>
              </a:lnSpc>
              <a:spcBef>
                <a:spcPts val="600"/>
              </a:spcBef>
              <a:buClr>
                <a:srgbClr val="C1002A"/>
              </a:buClr>
            </a:pPr>
            <a:endParaRPr lang="de-DE" sz="2000" b="1" dirty="0">
              <a:solidFill>
                <a:schemeClr val="tx1"/>
              </a:solidFill>
              <a:effectLst/>
            </a:endParaRPr>
          </a:p>
        </p:txBody>
      </p:sp>
    </p:spTree>
    <p:extLst>
      <p:ext uri="{BB962C8B-B14F-4D97-AF65-F5344CB8AC3E}">
        <p14:creationId xmlns:p14="http://schemas.microsoft.com/office/powerpoint/2010/main" val="178441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63CFE-93C1-3B03-8D74-698230C274D0}"/>
              </a:ext>
            </a:extLst>
          </p:cNvPr>
          <p:cNvSpPr>
            <a:spLocks noGrp="1"/>
          </p:cNvSpPr>
          <p:nvPr>
            <p:ph type="ctrTitle"/>
          </p:nvPr>
        </p:nvSpPr>
        <p:spPr/>
        <p:txBody>
          <a:bodyPr>
            <a:normAutofit/>
          </a:bodyPr>
          <a:lstStyle/>
          <a:p>
            <a:r>
              <a:rPr lang="de-DE" sz="2900" dirty="0">
                <a:solidFill>
                  <a:schemeClr val="tx1"/>
                </a:solidFill>
              </a:rPr>
              <a:t>M.A. European Studies: Und danach? </a:t>
            </a:r>
          </a:p>
        </p:txBody>
      </p:sp>
      <p:sp>
        <p:nvSpPr>
          <p:cNvPr id="3" name="Untertitel 2">
            <a:extLst>
              <a:ext uri="{FF2B5EF4-FFF2-40B4-BE49-F238E27FC236}">
                <a16:creationId xmlns:a16="http://schemas.microsoft.com/office/drawing/2014/main" id="{5EA2E194-4615-1E52-DF4C-D0BA08D9B4FC}"/>
              </a:ext>
            </a:extLst>
          </p:cNvPr>
          <p:cNvSpPr>
            <a:spLocks noGrp="1"/>
          </p:cNvSpPr>
          <p:nvPr>
            <p:ph type="subTitle" idx="1"/>
          </p:nvPr>
        </p:nvSpPr>
        <p:spPr>
          <a:xfrm>
            <a:off x="498324" y="1225296"/>
            <a:ext cx="10947442" cy="4820780"/>
          </a:xfrm>
        </p:spPr>
        <p:txBody>
          <a:bodyPr>
            <a:normAutofit fontScale="85000" lnSpcReduction="20000"/>
          </a:bodyPr>
          <a:lstStyle/>
          <a:p>
            <a:pPr>
              <a:lnSpc>
                <a:spcPct val="120000"/>
              </a:lnSpc>
            </a:pPr>
            <a:r>
              <a:rPr lang="de-DE" sz="2800" dirty="0">
                <a:solidFill>
                  <a:schemeClr val="tx1"/>
                </a:solidFill>
              </a:rPr>
              <a:t>Studierende mit einem abgeschlossenen MA in European Studies sind in zahlreichen Beschäftigungsfeldern gefragt:</a:t>
            </a:r>
          </a:p>
          <a:p>
            <a:pPr marL="457200" indent="-457200">
              <a:lnSpc>
                <a:spcPct val="120000"/>
              </a:lnSpc>
              <a:buClr>
                <a:srgbClr val="C1002A"/>
              </a:buClr>
              <a:buFont typeface="Arial" panose="020B0604020202020204" pitchFamily="34" charset="0"/>
              <a:buChar char="•"/>
            </a:pPr>
            <a:r>
              <a:rPr lang="de-DE" sz="2600" dirty="0">
                <a:solidFill>
                  <a:schemeClr val="tx1"/>
                </a:solidFill>
              </a:rPr>
              <a:t>in allen EU-Institutionen</a:t>
            </a:r>
          </a:p>
          <a:p>
            <a:pPr marL="457200" indent="-457200">
              <a:lnSpc>
                <a:spcPct val="120000"/>
              </a:lnSpc>
              <a:buClr>
                <a:srgbClr val="C1002A"/>
              </a:buClr>
              <a:buFont typeface="Arial" panose="020B0604020202020204" pitchFamily="34" charset="0"/>
              <a:buChar char="•"/>
            </a:pPr>
            <a:r>
              <a:rPr lang="de-DE" sz="2600" dirty="0">
                <a:solidFill>
                  <a:schemeClr val="tx1"/>
                </a:solidFill>
              </a:rPr>
              <a:t>in (europabezogenen) internationalen Organisationen</a:t>
            </a:r>
          </a:p>
          <a:p>
            <a:pPr marL="457200" indent="-457200">
              <a:lnSpc>
                <a:spcPct val="120000"/>
              </a:lnSpc>
              <a:buClr>
                <a:srgbClr val="C1002A"/>
              </a:buClr>
              <a:buFont typeface="Arial" panose="020B0604020202020204" pitchFamily="34" charset="0"/>
              <a:buChar char="•"/>
            </a:pPr>
            <a:r>
              <a:rPr lang="de-DE" sz="2600" dirty="0">
                <a:solidFill>
                  <a:schemeClr val="tx1"/>
                </a:solidFill>
              </a:rPr>
              <a:t>in europäisch/international ausgerichteten Unternehmen</a:t>
            </a:r>
          </a:p>
          <a:p>
            <a:pPr marL="457200" indent="-457200">
              <a:lnSpc>
                <a:spcPct val="120000"/>
              </a:lnSpc>
              <a:buClr>
                <a:srgbClr val="C1002A"/>
              </a:buClr>
              <a:buFont typeface="Arial" panose="020B0604020202020204" pitchFamily="34" charset="0"/>
              <a:buChar char="•"/>
            </a:pPr>
            <a:r>
              <a:rPr lang="de-DE" sz="2600" dirty="0">
                <a:solidFill>
                  <a:schemeClr val="tx1"/>
                </a:solidFill>
              </a:rPr>
              <a:t>im politischen Journalismus oder europäischer Politikberatung</a:t>
            </a:r>
          </a:p>
          <a:p>
            <a:pPr marL="457200" indent="-457200">
              <a:lnSpc>
                <a:spcPct val="120000"/>
              </a:lnSpc>
              <a:buClr>
                <a:srgbClr val="C1002A"/>
              </a:buClr>
              <a:buFont typeface="Arial" panose="020B0604020202020204" pitchFamily="34" charset="0"/>
              <a:buChar char="•"/>
            </a:pPr>
            <a:r>
              <a:rPr lang="de-DE" sz="2600" dirty="0">
                <a:solidFill>
                  <a:schemeClr val="tx1"/>
                </a:solidFill>
              </a:rPr>
              <a:t>in der politischen Pressearbeit</a:t>
            </a:r>
          </a:p>
          <a:p>
            <a:pPr marL="457200" indent="-457200">
              <a:lnSpc>
                <a:spcPct val="120000"/>
              </a:lnSpc>
              <a:buClr>
                <a:srgbClr val="C1002A"/>
              </a:buClr>
              <a:buFont typeface="Arial" panose="020B0604020202020204" pitchFamily="34" charset="0"/>
              <a:buChar char="•"/>
            </a:pPr>
            <a:r>
              <a:rPr lang="de-DE" sz="2600" dirty="0">
                <a:solidFill>
                  <a:schemeClr val="tx1"/>
                </a:solidFill>
              </a:rPr>
              <a:t>in der Bildungsarbeit politischer Stiftungen</a:t>
            </a:r>
          </a:p>
          <a:p>
            <a:pPr marL="457200" indent="-457200">
              <a:lnSpc>
                <a:spcPct val="120000"/>
              </a:lnSpc>
              <a:buClr>
                <a:srgbClr val="C1002A"/>
              </a:buClr>
              <a:buFont typeface="Arial" panose="020B0604020202020204" pitchFamily="34" charset="0"/>
              <a:buChar char="•"/>
            </a:pPr>
            <a:r>
              <a:rPr lang="de-DE" sz="2600" dirty="0">
                <a:solidFill>
                  <a:schemeClr val="tx1"/>
                </a:solidFill>
              </a:rPr>
              <a:t>in der politiknahen wissenschaftlichen Arbeit</a:t>
            </a:r>
          </a:p>
          <a:p>
            <a:pPr marL="457200" indent="-457200">
              <a:lnSpc>
                <a:spcPct val="120000"/>
              </a:lnSpc>
              <a:buClr>
                <a:srgbClr val="C1002A"/>
              </a:buClr>
              <a:buFont typeface="Arial" panose="020B0604020202020204" pitchFamily="34" charset="0"/>
              <a:buChar char="•"/>
            </a:pPr>
            <a:r>
              <a:rPr lang="de-DE" sz="2600" dirty="0">
                <a:solidFill>
                  <a:schemeClr val="tx1"/>
                </a:solidFill>
              </a:rPr>
              <a:t>in der Wissenschaft selbst</a:t>
            </a:r>
          </a:p>
          <a:p>
            <a:pPr>
              <a:lnSpc>
                <a:spcPct val="120000"/>
              </a:lnSpc>
            </a:pPr>
            <a:endParaRPr lang="de-DE" sz="2600" dirty="0">
              <a:solidFill>
                <a:schemeClr val="tx1"/>
              </a:solidFill>
            </a:endParaRPr>
          </a:p>
          <a:p>
            <a:endParaRPr lang="de-DE" sz="2800" dirty="0"/>
          </a:p>
        </p:txBody>
      </p:sp>
      <p:sp>
        <p:nvSpPr>
          <p:cNvPr id="4" name="Foliennummernplatzhalter 3">
            <a:extLst>
              <a:ext uri="{FF2B5EF4-FFF2-40B4-BE49-F238E27FC236}">
                <a16:creationId xmlns:a16="http://schemas.microsoft.com/office/drawing/2014/main" id="{E08C3AA6-9CF1-9E3E-6783-323D88206339}"/>
              </a:ext>
            </a:extLst>
          </p:cNvPr>
          <p:cNvSpPr>
            <a:spLocks noGrp="1"/>
          </p:cNvSpPr>
          <p:nvPr>
            <p:ph type="sldNum" sz="quarter" idx="12"/>
          </p:nvPr>
        </p:nvSpPr>
        <p:spPr/>
        <p:txBody>
          <a:bodyPr/>
          <a:lstStyle/>
          <a:p>
            <a:fld id="{07240774-CFD2-4AB8-B231-46D42DA9185A}" type="slidenum">
              <a:rPr lang="de-DE" smtClean="0"/>
              <a:pPr/>
              <a:t>25</a:t>
            </a:fld>
            <a:endParaRPr lang="de-DE" dirty="0"/>
          </a:p>
        </p:txBody>
      </p:sp>
    </p:spTree>
    <p:extLst>
      <p:ext uri="{BB962C8B-B14F-4D97-AF65-F5344CB8AC3E}">
        <p14:creationId xmlns:p14="http://schemas.microsoft.com/office/powerpoint/2010/main" val="82999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6821CBA-1E40-A302-E3CF-234E81E0D1D5}"/>
              </a:ext>
            </a:extLst>
          </p:cNvPr>
          <p:cNvSpPr>
            <a:spLocks noGrp="1"/>
          </p:cNvSpPr>
          <p:nvPr>
            <p:ph type="sldNum" sz="quarter" idx="12"/>
          </p:nvPr>
        </p:nvSpPr>
        <p:spPr/>
        <p:txBody>
          <a:bodyPr/>
          <a:lstStyle/>
          <a:p>
            <a:fld id="{07240774-CFD2-4AB8-B231-46D42DA9185A}" type="slidenum">
              <a:rPr lang="de-DE" smtClean="0"/>
              <a:pPr/>
              <a:t>26</a:t>
            </a:fld>
            <a:endParaRPr lang="de-DE" dirty="0"/>
          </a:p>
        </p:txBody>
      </p:sp>
      <p:sp>
        <p:nvSpPr>
          <p:cNvPr id="3" name="Titel 2">
            <a:extLst>
              <a:ext uri="{FF2B5EF4-FFF2-40B4-BE49-F238E27FC236}">
                <a16:creationId xmlns:a16="http://schemas.microsoft.com/office/drawing/2014/main" id="{A74D5A04-5E6D-F1F0-F1DE-42121745C17D}"/>
              </a:ext>
            </a:extLst>
          </p:cNvPr>
          <p:cNvSpPr>
            <a:spLocks noGrp="1"/>
          </p:cNvSpPr>
          <p:nvPr>
            <p:ph type="ctrTitle"/>
          </p:nvPr>
        </p:nvSpPr>
        <p:spPr/>
        <p:txBody>
          <a:bodyPr/>
          <a:lstStyle/>
          <a:p>
            <a:r>
              <a:rPr lang="de-DE" dirty="0"/>
              <a:t>Organisatorisches</a:t>
            </a:r>
          </a:p>
        </p:txBody>
      </p:sp>
      <p:sp>
        <p:nvSpPr>
          <p:cNvPr id="4" name="Untertitel 3">
            <a:extLst>
              <a:ext uri="{FF2B5EF4-FFF2-40B4-BE49-F238E27FC236}">
                <a16:creationId xmlns:a16="http://schemas.microsoft.com/office/drawing/2014/main" id="{4C3D8433-4577-9059-217B-615430DB3E31}"/>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7789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F85E-7F53-E705-D012-5A45291873AB}"/>
              </a:ext>
            </a:extLst>
          </p:cNvPr>
          <p:cNvSpPr>
            <a:spLocks noGrp="1"/>
          </p:cNvSpPr>
          <p:nvPr>
            <p:ph type="ctrTitle"/>
          </p:nvPr>
        </p:nvSpPr>
        <p:spPr/>
        <p:txBody>
          <a:bodyPr>
            <a:normAutofit/>
          </a:bodyPr>
          <a:lstStyle/>
          <a:p>
            <a:r>
              <a:rPr lang="de-DE" sz="2900" dirty="0">
                <a:solidFill>
                  <a:schemeClr val="tx1"/>
                </a:solidFill>
              </a:rPr>
              <a:t>M.A. Empirische Demokratieforschung:</a:t>
            </a:r>
            <a:br>
              <a:rPr lang="de-DE" sz="2900" dirty="0">
                <a:solidFill>
                  <a:schemeClr val="tx1"/>
                </a:solidFill>
              </a:rPr>
            </a:br>
            <a:r>
              <a:rPr lang="de-DE" sz="2900" dirty="0">
                <a:solidFill>
                  <a:schemeClr val="tx1"/>
                </a:solidFill>
              </a:rPr>
              <a:t>Zulassungsbedingungen</a:t>
            </a:r>
          </a:p>
        </p:txBody>
      </p:sp>
      <p:sp>
        <p:nvSpPr>
          <p:cNvPr id="3" name="Untertitel 2">
            <a:extLst>
              <a:ext uri="{FF2B5EF4-FFF2-40B4-BE49-F238E27FC236}">
                <a16:creationId xmlns:a16="http://schemas.microsoft.com/office/drawing/2014/main" id="{9278E089-5E95-B3D7-0F42-B825E38CF9C4}"/>
              </a:ext>
            </a:extLst>
          </p:cNvPr>
          <p:cNvSpPr>
            <a:spLocks noGrp="1"/>
          </p:cNvSpPr>
          <p:nvPr>
            <p:ph type="subTitle" idx="1"/>
          </p:nvPr>
        </p:nvSpPr>
        <p:spPr/>
        <p:txBody>
          <a:bodyPr>
            <a:normAutofit fontScale="92500" lnSpcReduction="10000"/>
          </a:bodyPr>
          <a:lstStyle/>
          <a:p>
            <a:pPr marL="342900" indent="-342900">
              <a:buFont typeface="Symbol" panose="05050102010706020507" pitchFamily="18" charset="2"/>
              <a:buChar char="Þ"/>
            </a:pPr>
            <a:r>
              <a:rPr lang="de-DE" dirty="0"/>
              <a:t>Bewerbungen zum Wintersemester 2024/25 zwischen dem 1. April und 15. Mai 2023 online.</a:t>
            </a:r>
          </a:p>
          <a:p>
            <a:pPr marL="342900" indent="-342900">
              <a:buFont typeface="Symbol" panose="05050102010706020507" pitchFamily="18" charset="2"/>
              <a:buChar char="Þ"/>
            </a:pPr>
            <a:r>
              <a:rPr lang="de-DE" dirty="0"/>
              <a:t>Zur Bewerbung zum Wintersemester 2024/25 langt es, dass Sie 135 von 180 Leistungspunkten nachweisen können.</a:t>
            </a:r>
          </a:p>
          <a:p>
            <a:pPr marL="342900" indent="-342900">
              <a:buFont typeface="Symbol" panose="05050102010706020507" pitchFamily="18" charset="2"/>
              <a:buChar char="Þ"/>
            </a:pPr>
            <a:r>
              <a:rPr lang="de-DE" dirty="0"/>
              <a:t>Sie erfüllen alle Zulassungsbedingungen mit dem Abschluss Ihres BA-Studiums der Politikwissenschaft im Kernfach.</a:t>
            </a:r>
          </a:p>
          <a:p>
            <a:pPr marL="342900" indent="-342900">
              <a:buFont typeface="Symbol" panose="05050102010706020507" pitchFamily="18" charset="2"/>
              <a:buChar char="Þ"/>
            </a:pPr>
            <a:r>
              <a:rPr lang="de-DE" dirty="0"/>
              <a:t>Wenn Sie den BA Politikwissenschaft im </a:t>
            </a:r>
            <a:r>
              <a:rPr lang="de-DE" dirty="0" err="1"/>
              <a:t>Beifach</a:t>
            </a:r>
            <a:r>
              <a:rPr lang="de-DE" dirty="0"/>
              <a:t> oder den </a:t>
            </a:r>
            <a:r>
              <a:rPr lang="de-DE" dirty="0" err="1"/>
              <a:t>BEd</a:t>
            </a:r>
            <a:r>
              <a:rPr lang="de-DE" dirty="0"/>
              <a:t> Sozialkunde abschließen, müssen Sie lediglich innerhalb der ersten beiden Fachsemester im MA „Empirische Demokratieforschung“ die Klausur „Statistik II“ bestehen. </a:t>
            </a:r>
          </a:p>
        </p:txBody>
      </p:sp>
      <p:sp>
        <p:nvSpPr>
          <p:cNvPr id="4" name="Foliennummernplatzhalter 3">
            <a:extLst>
              <a:ext uri="{FF2B5EF4-FFF2-40B4-BE49-F238E27FC236}">
                <a16:creationId xmlns:a16="http://schemas.microsoft.com/office/drawing/2014/main" id="{2032E1CE-5664-8372-2886-5FB1EE67B42C}"/>
              </a:ext>
            </a:extLst>
          </p:cNvPr>
          <p:cNvSpPr>
            <a:spLocks noGrp="1"/>
          </p:cNvSpPr>
          <p:nvPr>
            <p:ph type="sldNum" sz="quarter" idx="12"/>
          </p:nvPr>
        </p:nvSpPr>
        <p:spPr/>
        <p:txBody>
          <a:bodyPr/>
          <a:lstStyle/>
          <a:p>
            <a:fld id="{07240774-CFD2-4AB8-B231-46D42DA9185A}" type="slidenum">
              <a:rPr lang="de-DE" smtClean="0"/>
              <a:pPr/>
              <a:t>27</a:t>
            </a:fld>
            <a:endParaRPr lang="de-DE" dirty="0"/>
          </a:p>
        </p:txBody>
      </p:sp>
    </p:spTree>
    <p:extLst>
      <p:ext uri="{BB962C8B-B14F-4D97-AF65-F5344CB8AC3E}">
        <p14:creationId xmlns:p14="http://schemas.microsoft.com/office/powerpoint/2010/main" val="181693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F85E-7F53-E705-D012-5A45291873AB}"/>
              </a:ext>
            </a:extLst>
          </p:cNvPr>
          <p:cNvSpPr>
            <a:spLocks noGrp="1"/>
          </p:cNvSpPr>
          <p:nvPr>
            <p:ph type="ctrTitle"/>
          </p:nvPr>
        </p:nvSpPr>
        <p:spPr/>
        <p:txBody>
          <a:bodyPr>
            <a:normAutofit/>
          </a:bodyPr>
          <a:lstStyle/>
          <a:p>
            <a:r>
              <a:rPr lang="de-DE" sz="2900" dirty="0">
                <a:solidFill>
                  <a:schemeClr val="tx1"/>
                </a:solidFill>
              </a:rPr>
              <a:t>M.A. Politische Ökonomie und Internationale Beziehungen: Zulassungsbedingungen</a:t>
            </a:r>
          </a:p>
        </p:txBody>
      </p:sp>
      <p:sp>
        <p:nvSpPr>
          <p:cNvPr id="3" name="Untertitel 2">
            <a:extLst>
              <a:ext uri="{FF2B5EF4-FFF2-40B4-BE49-F238E27FC236}">
                <a16:creationId xmlns:a16="http://schemas.microsoft.com/office/drawing/2014/main" id="{9278E089-5E95-B3D7-0F42-B825E38CF9C4}"/>
              </a:ext>
            </a:extLst>
          </p:cNvPr>
          <p:cNvSpPr>
            <a:spLocks noGrp="1"/>
          </p:cNvSpPr>
          <p:nvPr>
            <p:ph type="subTitle" idx="1"/>
          </p:nvPr>
        </p:nvSpPr>
        <p:spPr/>
        <p:txBody>
          <a:bodyPr>
            <a:normAutofit/>
          </a:bodyPr>
          <a:lstStyle/>
          <a:p>
            <a:pPr marL="342900" indent="-342900">
              <a:buFont typeface="Symbol" panose="05050102010706020507" pitchFamily="18" charset="2"/>
              <a:buChar char="Þ"/>
            </a:pPr>
            <a:r>
              <a:rPr lang="de-DE" dirty="0"/>
              <a:t>Bewerbungen zum Wintersemester 2024/25 zwischen dem 1. April und 15. Mai 2023 online.</a:t>
            </a:r>
          </a:p>
          <a:p>
            <a:pPr marL="342900" indent="-342900">
              <a:buFont typeface="Symbol" panose="05050102010706020507" pitchFamily="18" charset="2"/>
              <a:buChar char="Þ"/>
            </a:pPr>
            <a:r>
              <a:rPr lang="de-DE" dirty="0"/>
              <a:t>Zur Bewerbung zum Wintersemester 2024/25 langt es, dass Sie 135 von 180 Leistungspunkten nachweisen können.</a:t>
            </a:r>
          </a:p>
          <a:p>
            <a:pPr marL="342900" indent="-342900">
              <a:buFont typeface="Symbol" panose="05050102010706020507" pitchFamily="18" charset="2"/>
              <a:buChar char="Þ"/>
            </a:pPr>
            <a:r>
              <a:rPr lang="de-DE" dirty="0"/>
              <a:t>Mit dem Abschluss Ihres BA-Studiums der Politikwissenschaft (egal ob im Kern- oder im </a:t>
            </a:r>
            <a:r>
              <a:rPr lang="de-DE" dirty="0" err="1"/>
              <a:t>Beifach</a:t>
            </a:r>
            <a:r>
              <a:rPr lang="de-DE" dirty="0"/>
              <a:t>) oder Ihres </a:t>
            </a:r>
            <a:r>
              <a:rPr lang="de-DE" dirty="0" err="1"/>
              <a:t>BEd</a:t>
            </a:r>
            <a:r>
              <a:rPr lang="de-DE" dirty="0"/>
              <a:t>-Studiums der Sozialkunde erfüllen Sie alle Zulassungsbedingungen.</a:t>
            </a:r>
          </a:p>
        </p:txBody>
      </p:sp>
      <p:sp>
        <p:nvSpPr>
          <p:cNvPr id="4" name="Foliennummernplatzhalter 3">
            <a:extLst>
              <a:ext uri="{FF2B5EF4-FFF2-40B4-BE49-F238E27FC236}">
                <a16:creationId xmlns:a16="http://schemas.microsoft.com/office/drawing/2014/main" id="{2032E1CE-5664-8372-2886-5FB1EE67B42C}"/>
              </a:ext>
            </a:extLst>
          </p:cNvPr>
          <p:cNvSpPr>
            <a:spLocks noGrp="1"/>
          </p:cNvSpPr>
          <p:nvPr>
            <p:ph type="sldNum" sz="quarter" idx="12"/>
          </p:nvPr>
        </p:nvSpPr>
        <p:spPr/>
        <p:txBody>
          <a:bodyPr/>
          <a:lstStyle/>
          <a:p>
            <a:fld id="{07240774-CFD2-4AB8-B231-46D42DA9185A}" type="slidenum">
              <a:rPr lang="de-DE" smtClean="0"/>
              <a:pPr/>
              <a:t>28</a:t>
            </a:fld>
            <a:endParaRPr lang="de-DE" dirty="0"/>
          </a:p>
        </p:txBody>
      </p:sp>
    </p:spTree>
    <p:extLst>
      <p:ext uri="{BB962C8B-B14F-4D97-AF65-F5344CB8AC3E}">
        <p14:creationId xmlns:p14="http://schemas.microsoft.com/office/powerpoint/2010/main" val="210604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F85E-7F53-E705-D012-5A45291873AB}"/>
              </a:ext>
            </a:extLst>
          </p:cNvPr>
          <p:cNvSpPr>
            <a:spLocks noGrp="1"/>
          </p:cNvSpPr>
          <p:nvPr>
            <p:ph type="ctrTitle"/>
          </p:nvPr>
        </p:nvSpPr>
        <p:spPr/>
        <p:txBody>
          <a:bodyPr>
            <a:normAutofit/>
          </a:bodyPr>
          <a:lstStyle/>
          <a:p>
            <a:r>
              <a:rPr lang="de-DE" sz="2900" dirty="0">
                <a:solidFill>
                  <a:schemeClr val="tx1"/>
                </a:solidFill>
              </a:rPr>
              <a:t>M.A. European Studies: Zulassungsbedingungen</a:t>
            </a:r>
          </a:p>
        </p:txBody>
      </p:sp>
      <p:sp>
        <p:nvSpPr>
          <p:cNvPr id="3" name="Untertitel 2">
            <a:extLst>
              <a:ext uri="{FF2B5EF4-FFF2-40B4-BE49-F238E27FC236}">
                <a16:creationId xmlns:a16="http://schemas.microsoft.com/office/drawing/2014/main" id="{9278E089-5E95-B3D7-0F42-B825E38CF9C4}"/>
              </a:ext>
            </a:extLst>
          </p:cNvPr>
          <p:cNvSpPr>
            <a:spLocks noGrp="1"/>
          </p:cNvSpPr>
          <p:nvPr>
            <p:ph type="subTitle" idx="1"/>
          </p:nvPr>
        </p:nvSpPr>
        <p:spPr/>
        <p:txBody>
          <a:bodyPr>
            <a:normAutofit fontScale="92500" lnSpcReduction="20000"/>
          </a:bodyPr>
          <a:lstStyle/>
          <a:p>
            <a:pPr marL="342900" indent="-342900">
              <a:buClr>
                <a:srgbClr val="C1002A"/>
              </a:buClr>
              <a:buFont typeface="Arial" panose="020B0604020202020204" pitchFamily="34" charset="0"/>
              <a:buChar char="•"/>
            </a:pPr>
            <a:r>
              <a:rPr lang="de-DE" b="1" dirty="0">
                <a:solidFill>
                  <a:schemeClr val="tx1"/>
                </a:solidFill>
              </a:rPr>
              <a:t>Bewerbungsfrist: 1. April – 15. Mai </a:t>
            </a:r>
            <a:r>
              <a:rPr lang="de-DE" dirty="0">
                <a:solidFill>
                  <a:schemeClr val="tx1"/>
                </a:solidFill>
              </a:rPr>
              <a:t>eines</a:t>
            </a:r>
            <a:r>
              <a:rPr lang="de-DE" b="1" dirty="0">
                <a:solidFill>
                  <a:schemeClr val="tx1"/>
                </a:solidFill>
              </a:rPr>
              <a:t> </a:t>
            </a:r>
            <a:r>
              <a:rPr lang="de-DE" dirty="0">
                <a:solidFill>
                  <a:schemeClr val="tx1"/>
                </a:solidFill>
              </a:rPr>
              <a:t>jeden Jahres</a:t>
            </a:r>
          </a:p>
          <a:p>
            <a:pPr>
              <a:buClr>
                <a:srgbClr val="C1002A"/>
              </a:buClr>
            </a:pPr>
            <a:endParaRPr lang="de-DE" dirty="0">
              <a:solidFill>
                <a:schemeClr val="tx1"/>
              </a:solidFill>
            </a:endParaRPr>
          </a:p>
          <a:p>
            <a:pPr marL="342900" indent="-342900">
              <a:buClr>
                <a:srgbClr val="C1002A"/>
              </a:buClr>
              <a:buFont typeface="Arial" panose="020B0604020202020204" pitchFamily="34" charset="0"/>
              <a:buChar char="•"/>
            </a:pPr>
            <a:r>
              <a:rPr lang="de-DE" b="1" dirty="0">
                <a:solidFill>
                  <a:schemeClr val="tx1"/>
                </a:solidFill>
              </a:rPr>
              <a:t>Bachelorabschluss</a:t>
            </a:r>
            <a:r>
              <a:rPr lang="de-DE" dirty="0">
                <a:solidFill>
                  <a:schemeClr val="tx1"/>
                </a:solidFill>
              </a:rPr>
              <a:t> in Sozial-, Rechts-, Wirtschafts-, Kultur-, Medien- oder Kommunikationswissenschaften, Geschichte oder Philosophie, aber</a:t>
            </a:r>
          </a:p>
          <a:p>
            <a:pPr>
              <a:buClr>
                <a:srgbClr val="C1002A"/>
              </a:buClr>
            </a:pPr>
            <a:r>
              <a:rPr lang="de-DE" b="1" i="1" dirty="0">
                <a:solidFill>
                  <a:schemeClr val="tx1"/>
                </a:solidFill>
              </a:rPr>
              <a:t>	mind. 65cr in </a:t>
            </a:r>
            <a:r>
              <a:rPr lang="de-DE" b="1" i="1" dirty="0" err="1">
                <a:solidFill>
                  <a:schemeClr val="tx1"/>
                </a:solidFill>
              </a:rPr>
              <a:t>PoWi</a:t>
            </a:r>
            <a:r>
              <a:rPr lang="de-DE" b="1" i="1" dirty="0">
                <a:solidFill>
                  <a:schemeClr val="tx1"/>
                </a:solidFill>
              </a:rPr>
              <a:t> und/ oder Jura</a:t>
            </a:r>
          </a:p>
          <a:p>
            <a:pPr>
              <a:buClr>
                <a:srgbClr val="C1002A"/>
              </a:buClr>
            </a:pPr>
            <a:endParaRPr lang="de-DE" dirty="0">
              <a:solidFill>
                <a:schemeClr val="tx1"/>
              </a:solidFill>
            </a:endParaRPr>
          </a:p>
          <a:p>
            <a:pPr marL="342900" indent="-342900">
              <a:buClr>
                <a:srgbClr val="C1002A"/>
              </a:buClr>
              <a:buFont typeface="Arial" panose="020B0604020202020204" pitchFamily="34" charset="0"/>
              <a:buChar char="•"/>
            </a:pPr>
            <a:r>
              <a:rPr lang="de-DE" dirty="0">
                <a:solidFill>
                  <a:schemeClr val="tx1"/>
                </a:solidFill>
              </a:rPr>
              <a:t>Sprachkenntnisse: </a:t>
            </a:r>
          </a:p>
          <a:p>
            <a:pPr>
              <a:buClr>
                <a:srgbClr val="C1002A"/>
              </a:buClr>
            </a:pPr>
            <a:r>
              <a:rPr lang="de-DE" dirty="0">
                <a:solidFill>
                  <a:schemeClr val="tx1"/>
                </a:solidFill>
              </a:rPr>
              <a:t>	</a:t>
            </a:r>
            <a:r>
              <a:rPr lang="de-DE" b="1" dirty="0">
                <a:solidFill>
                  <a:schemeClr val="tx1"/>
                </a:solidFill>
              </a:rPr>
              <a:t>Englischkenntnisse auf B2 Niveau</a:t>
            </a:r>
          </a:p>
          <a:p>
            <a:pPr>
              <a:buClr>
                <a:srgbClr val="C1002A"/>
              </a:buClr>
            </a:pPr>
            <a:r>
              <a:rPr lang="de-DE" b="1" dirty="0">
                <a:solidFill>
                  <a:schemeClr val="tx1"/>
                </a:solidFill>
              </a:rPr>
              <a:t>	Französischkenntnisse auf B1 Niveau</a:t>
            </a:r>
          </a:p>
          <a:p>
            <a:endParaRPr lang="de-DE" dirty="0"/>
          </a:p>
        </p:txBody>
      </p:sp>
      <p:sp>
        <p:nvSpPr>
          <p:cNvPr id="4" name="Foliennummernplatzhalter 3">
            <a:extLst>
              <a:ext uri="{FF2B5EF4-FFF2-40B4-BE49-F238E27FC236}">
                <a16:creationId xmlns:a16="http://schemas.microsoft.com/office/drawing/2014/main" id="{2032E1CE-5664-8372-2886-5FB1EE67B42C}"/>
              </a:ext>
            </a:extLst>
          </p:cNvPr>
          <p:cNvSpPr>
            <a:spLocks noGrp="1"/>
          </p:cNvSpPr>
          <p:nvPr>
            <p:ph type="sldNum" sz="quarter" idx="12"/>
          </p:nvPr>
        </p:nvSpPr>
        <p:spPr/>
        <p:txBody>
          <a:bodyPr/>
          <a:lstStyle/>
          <a:p>
            <a:fld id="{07240774-CFD2-4AB8-B231-46D42DA9185A}" type="slidenum">
              <a:rPr lang="de-DE" smtClean="0"/>
              <a:pPr/>
              <a:t>29</a:t>
            </a:fld>
            <a:endParaRPr lang="de-DE" dirty="0"/>
          </a:p>
        </p:txBody>
      </p:sp>
    </p:spTree>
    <p:extLst>
      <p:ext uri="{BB962C8B-B14F-4D97-AF65-F5344CB8AC3E}">
        <p14:creationId xmlns:p14="http://schemas.microsoft.com/office/powerpoint/2010/main" val="303668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EF8E159-C6DE-74CA-6DD0-262CF05F158B}"/>
              </a:ext>
            </a:extLst>
          </p:cNvPr>
          <p:cNvSpPr>
            <a:spLocks noGrp="1"/>
          </p:cNvSpPr>
          <p:nvPr>
            <p:ph type="sldNum" sz="quarter" idx="12"/>
          </p:nvPr>
        </p:nvSpPr>
        <p:spPr/>
        <p:txBody>
          <a:bodyPr/>
          <a:lstStyle/>
          <a:p>
            <a:fld id="{07240774-CFD2-4AB8-B231-46D42DA9185A}" type="slidenum">
              <a:rPr lang="de-DE" smtClean="0"/>
              <a:pPr/>
              <a:t>3</a:t>
            </a:fld>
            <a:endParaRPr lang="de-DE" dirty="0"/>
          </a:p>
        </p:txBody>
      </p:sp>
      <p:sp>
        <p:nvSpPr>
          <p:cNvPr id="3" name="Titel 2">
            <a:extLst>
              <a:ext uri="{FF2B5EF4-FFF2-40B4-BE49-F238E27FC236}">
                <a16:creationId xmlns:a16="http://schemas.microsoft.com/office/drawing/2014/main" id="{61AB42F0-B245-3718-F648-57C0195F4DC7}"/>
              </a:ext>
            </a:extLst>
          </p:cNvPr>
          <p:cNvSpPr>
            <a:spLocks noGrp="1"/>
          </p:cNvSpPr>
          <p:nvPr>
            <p:ph type="ctrTitle"/>
          </p:nvPr>
        </p:nvSpPr>
        <p:spPr>
          <a:xfrm>
            <a:off x="303094" y="495310"/>
            <a:ext cx="5424606" cy="2229601"/>
          </a:xfrm>
        </p:spPr>
        <p:txBody>
          <a:bodyPr>
            <a:normAutofit/>
          </a:bodyPr>
          <a:lstStyle/>
          <a:p>
            <a:r>
              <a:rPr lang="de-DE" dirty="0"/>
              <a:t>M.A. Empirische Demokratieforschung</a:t>
            </a:r>
          </a:p>
        </p:txBody>
      </p:sp>
      <p:sp>
        <p:nvSpPr>
          <p:cNvPr id="4" name="Untertitel 3">
            <a:extLst>
              <a:ext uri="{FF2B5EF4-FFF2-40B4-BE49-F238E27FC236}">
                <a16:creationId xmlns:a16="http://schemas.microsoft.com/office/drawing/2014/main" id="{EFB72CA0-901E-99D2-1A48-172E871C083F}"/>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224021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F85E-7F53-E705-D012-5A45291873AB}"/>
              </a:ext>
            </a:extLst>
          </p:cNvPr>
          <p:cNvSpPr>
            <a:spLocks noGrp="1"/>
          </p:cNvSpPr>
          <p:nvPr>
            <p:ph type="ctrTitle"/>
          </p:nvPr>
        </p:nvSpPr>
        <p:spPr/>
        <p:txBody>
          <a:bodyPr>
            <a:normAutofit/>
          </a:bodyPr>
          <a:lstStyle/>
          <a:p>
            <a:r>
              <a:rPr lang="de-DE" sz="2900" dirty="0">
                <a:solidFill>
                  <a:schemeClr val="tx1"/>
                </a:solidFill>
              </a:rPr>
              <a:t>M.A. European Studies: Mobilitätsstipendien</a:t>
            </a:r>
          </a:p>
        </p:txBody>
      </p:sp>
      <p:sp>
        <p:nvSpPr>
          <p:cNvPr id="3" name="Untertitel 2">
            <a:extLst>
              <a:ext uri="{FF2B5EF4-FFF2-40B4-BE49-F238E27FC236}">
                <a16:creationId xmlns:a16="http://schemas.microsoft.com/office/drawing/2014/main" id="{9278E089-5E95-B3D7-0F42-B825E38CF9C4}"/>
              </a:ext>
            </a:extLst>
          </p:cNvPr>
          <p:cNvSpPr>
            <a:spLocks noGrp="1"/>
          </p:cNvSpPr>
          <p:nvPr>
            <p:ph type="subTitle" idx="1"/>
          </p:nvPr>
        </p:nvSpPr>
        <p:spPr>
          <a:xfrm>
            <a:off x="498324" y="1513490"/>
            <a:ext cx="10169676" cy="3744310"/>
          </a:xfrm>
        </p:spPr>
        <p:txBody>
          <a:bodyPr>
            <a:normAutofit fontScale="92500" lnSpcReduction="20000"/>
          </a:bodyPr>
          <a:lstStyle/>
          <a:p>
            <a:pPr marL="285750" indent="-285750">
              <a:buClr>
                <a:srgbClr val="C1002A"/>
              </a:buClr>
              <a:buFont typeface="Arial" panose="020B0604020202020204" pitchFamily="34" charset="0"/>
              <a:buChar char="•"/>
            </a:pPr>
            <a:r>
              <a:rPr lang="de-DE" sz="2800" b="1" dirty="0">
                <a:solidFill>
                  <a:schemeClr val="tx1"/>
                </a:solidFill>
              </a:rPr>
              <a:t>Deutscher Akademischer Austauschdienst </a:t>
            </a:r>
            <a:r>
              <a:rPr lang="de-DE" sz="2800" dirty="0">
                <a:solidFill>
                  <a:schemeClr val="tx1"/>
                </a:solidFill>
              </a:rPr>
              <a:t>(DAAD): </a:t>
            </a:r>
            <a:r>
              <a:rPr lang="de-DE" sz="2600" dirty="0">
                <a:solidFill>
                  <a:schemeClr val="tx1"/>
                </a:solidFill>
              </a:rPr>
              <a:t>Mobilitätsstipendium für das 1. Semester in Opole</a:t>
            </a:r>
          </a:p>
          <a:p>
            <a:pPr marL="285750" indent="-285750">
              <a:buClr>
                <a:srgbClr val="C1002A"/>
              </a:buClr>
              <a:buFont typeface="Arial" panose="020B0604020202020204" pitchFamily="34" charset="0"/>
              <a:buChar char="•"/>
            </a:pPr>
            <a:endParaRPr lang="de-DE" dirty="0">
              <a:solidFill>
                <a:schemeClr val="tx1"/>
              </a:solidFill>
            </a:endParaRPr>
          </a:p>
          <a:p>
            <a:pPr>
              <a:buClr>
                <a:srgbClr val="C1002A"/>
              </a:buClr>
            </a:pPr>
            <a:endParaRPr lang="de-DE" dirty="0">
              <a:solidFill>
                <a:schemeClr val="tx1"/>
              </a:solidFill>
            </a:endParaRPr>
          </a:p>
          <a:p>
            <a:pPr marL="285750" indent="-285750">
              <a:buClr>
                <a:srgbClr val="C1002A"/>
              </a:buClr>
              <a:buFont typeface="Arial" panose="020B0604020202020204" pitchFamily="34" charset="0"/>
              <a:buChar char="•"/>
            </a:pPr>
            <a:r>
              <a:rPr lang="de-DE" sz="2800" b="1" dirty="0">
                <a:solidFill>
                  <a:schemeClr val="tx1"/>
                </a:solidFill>
              </a:rPr>
              <a:t>Deutsch-Französische Hochschule: </a:t>
            </a:r>
            <a:r>
              <a:rPr lang="de-DE" sz="2800" dirty="0">
                <a:solidFill>
                  <a:schemeClr val="tx1"/>
                </a:solidFill>
              </a:rPr>
              <a:t>Mobilitätsbeihilfen für das 3. Semester in Dijon</a:t>
            </a:r>
          </a:p>
          <a:p>
            <a:pPr marL="285750" indent="-285750">
              <a:buClr>
                <a:srgbClr val="C1002A"/>
              </a:buClr>
              <a:buFont typeface="Arial" panose="020B0604020202020204" pitchFamily="34" charset="0"/>
              <a:buChar char="•"/>
            </a:pPr>
            <a:endParaRPr lang="de-DE" sz="2800" dirty="0">
              <a:solidFill>
                <a:schemeClr val="tx1"/>
              </a:solidFill>
            </a:endParaRPr>
          </a:p>
          <a:p>
            <a:pPr marL="285750" indent="-285750">
              <a:buClr>
                <a:srgbClr val="C1002A"/>
              </a:buClr>
              <a:buFont typeface="Arial" panose="020B0604020202020204" pitchFamily="34" charset="0"/>
              <a:buChar char="•"/>
            </a:pPr>
            <a:endParaRPr lang="de-DE" sz="2800" dirty="0">
              <a:solidFill>
                <a:schemeClr val="tx1"/>
              </a:solidFill>
            </a:endParaRPr>
          </a:p>
          <a:p>
            <a:pPr marL="285750" indent="-285750">
              <a:buClr>
                <a:srgbClr val="C1002A"/>
              </a:buClr>
              <a:buFont typeface="Arial" panose="020B0604020202020204" pitchFamily="34" charset="0"/>
              <a:buChar char="•"/>
            </a:pPr>
            <a:r>
              <a:rPr lang="de-DE" sz="2800" b="1" dirty="0">
                <a:solidFill>
                  <a:schemeClr val="tx1"/>
                </a:solidFill>
              </a:rPr>
              <a:t>Erasmus: </a:t>
            </a:r>
            <a:r>
              <a:rPr lang="de-DE" dirty="0">
                <a:solidFill>
                  <a:schemeClr val="tx1"/>
                </a:solidFill>
              </a:rPr>
              <a:t>In der Regel für das 3. Semester in Dijon (und/oder für das 2. Semester in Mainz)</a:t>
            </a:r>
          </a:p>
          <a:p>
            <a:pPr>
              <a:buClr>
                <a:srgbClr val="C1002A"/>
              </a:buClr>
            </a:pPr>
            <a:endParaRPr lang="de-DE" dirty="0"/>
          </a:p>
          <a:p>
            <a:endParaRPr lang="de-DE" dirty="0"/>
          </a:p>
        </p:txBody>
      </p:sp>
      <p:sp>
        <p:nvSpPr>
          <p:cNvPr id="4" name="Foliennummernplatzhalter 3">
            <a:extLst>
              <a:ext uri="{FF2B5EF4-FFF2-40B4-BE49-F238E27FC236}">
                <a16:creationId xmlns:a16="http://schemas.microsoft.com/office/drawing/2014/main" id="{2032E1CE-5664-8372-2886-5FB1EE67B42C}"/>
              </a:ext>
            </a:extLst>
          </p:cNvPr>
          <p:cNvSpPr>
            <a:spLocks noGrp="1"/>
          </p:cNvSpPr>
          <p:nvPr>
            <p:ph type="sldNum" sz="quarter" idx="12"/>
          </p:nvPr>
        </p:nvSpPr>
        <p:spPr/>
        <p:txBody>
          <a:bodyPr/>
          <a:lstStyle/>
          <a:p>
            <a:fld id="{07240774-CFD2-4AB8-B231-46D42DA9185A}" type="slidenum">
              <a:rPr lang="de-DE" smtClean="0"/>
              <a:pPr/>
              <a:t>30</a:t>
            </a:fld>
            <a:endParaRPr lang="de-DE" dirty="0"/>
          </a:p>
        </p:txBody>
      </p:sp>
      <p:pic>
        <p:nvPicPr>
          <p:cNvPr id="5" name="Picture 2" descr="C:\Users\svenj\Desktop\Logo DAA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1" b="14465"/>
          <a:stretch/>
        </p:blipFill>
        <p:spPr bwMode="auto">
          <a:xfrm>
            <a:off x="1444406" y="2129320"/>
            <a:ext cx="2595151" cy="662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venj\Desktop\Logo DF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791" y="3686476"/>
            <a:ext cx="1699271" cy="56429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Ein Bild, das Text enthält.&#10;&#10;Automatisch generierte Beschreibung">
            <a:extLst>
              <a:ext uri="{FF2B5EF4-FFF2-40B4-BE49-F238E27FC236}">
                <a16:creationId xmlns:a16="http://schemas.microsoft.com/office/drawing/2014/main" id="{7834BD6E-CCA1-93B1-9E48-9F5E76824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791" y="5097113"/>
            <a:ext cx="2445202" cy="776517"/>
          </a:xfrm>
          <a:prstGeom prst="rect">
            <a:avLst/>
          </a:prstGeom>
        </p:spPr>
      </p:pic>
    </p:spTree>
    <p:extLst>
      <p:ext uri="{BB962C8B-B14F-4D97-AF65-F5344CB8AC3E}">
        <p14:creationId xmlns:p14="http://schemas.microsoft.com/office/powerpoint/2010/main" val="15199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4D5D5-9B90-2D85-E0FC-11FCF85EA8A6}"/>
              </a:ext>
            </a:extLst>
          </p:cNvPr>
          <p:cNvSpPr>
            <a:spLocks noGrp="1"/>
          </p:cNvSpPr>
          <p:nvPr>
            <p:ph type="title"/>
          </p:nvPr>
        </p:nvSpPr>
        <p:spPr/>
        <p:txBody>
          <a:bodyPr>
            <a:normAutofit/>
          </a:bodyPr>
          <a:lstStyle/>
          <a:p>
            <a:r>
              <a:rPr lang="de-DE" dirty="0"/>
              <a:t>Zum Nachlesen:</a:t>
            </a:r>
          </a:p>
        </p:txBody>
      </p:sp>
      <p:sp>
        <p:nvSpPr>
          <p:cNvPr id="3" name="Inhaltsplatzhalter 2">
            <a:extLst>
              <a:ext uri="{FF2B5EF4-FFF2-40B4-BE49-F238E27FC236}">
                <a16:creationId xmlns:a16="http://schemas.microsoft.com/office/drawing/2014/main" id="{5A1A7F94-C656-3562-4B70-6B0D59A6C26A}"/>
              </a:ext>
            </a:extLst>
          </p:cNvPr>
          <p:cNvSpPr>
            <a:spLocks noGrp="1"/>
          </p:cNvSpPr>
          <p:nvPr>
            <p:ph idx="1"/>
          </p:nvPr>
        </p:nvSpPr>
        <p:spPr/>
        <p:txBody>
          <a:bodyPr/>
          <a:lstStyle/>
          <a:p>
            <a:r>
              <a:rPr lang="de-DE" dirty="0">
                <a:hlinkClick r:id="rId2"/>
              </a:rPr>
              <a:t>https://politik.uni-mainz.de</a:t>
            </a:r>
            <a:r>
              <a:rPr lang="de-DE" dirty="0"/>
              <a:t> =&gt; Studium =&gt; Studiengänge =&gt; Masterstudiengänge</a:t>
            </a:r>
          </a:p>
        </p:txBody>
      </p:sp>
      <p:sp>
        <p:nvSpPr>
          <p:cNvPr id="4" name="Foliennummernplatzhalter 3">
            <a:extLst>
              <a:ext uri="{FF2B5EF4-FFF2-40B4-BE49-F238E27FC236}">
                <a16:creationId xmlns:a16="http://schemas.microsoft.com/office/drawing/2014/main" id="{AB30A5D3-0686-F4F8-3FC8-A3E7F4B86710}"/>
              </a:ext>
            </a:extLst>
          </p:cNvPr>
          <p:cNvSpPr>
            <a:spLocks noGrp="1"/>
          </p:cNvSpPr>
          <p:nvPr>
            <p:ph type="sldNum" sz="quarter" idx="12"/>
          </p:nvPr>
        </p:nvSpPr>
        <p:spPr/>
        <p:txBody>
          <a:bodyPr/>
          <a:lstStyle/>
          <a:p>
            <a:fld id="{07240774-CFD2-4AB8-B231-46D42DA9185A}" type="slidenum">
              <a:rPr lang="de-DE" smtClean="0"/>
              <a:pPr/>
              <a:t>31</a:t>
            </a:fld>
            <a:endParaRPr lang="de-DE" dirty="0"/>
          </a:p>
        </p:txBody>
      </p:sp>
    </p:spTree>
    <p:extLst>
      <p:ext uri="{BB962C8B-B14F-4D97-AF65-F5344CB8AC3E}">
        <p14:creationId xmlns:p14="http://schemas.microsoft.com/office/powerpoint/2010/main" val="412070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AAB58BC-E00F-4404-D5F7-29298A493C7C}"/>
              </a:ext>
            </a:extLst>
          </p:cNvPr>
          <p:cNvSpPr>
            <a:spLocks noGrp="1"/>
          </p:cNvSpPr>
          <p:nvPr>
            <p:ph type="sldNum" sz="quarter" idx="12"/>
          </p:nvPr>
        </p:nvSpPr>
        <p:spPr/>
        <p:txBody>
          <a:bodyPr/>
          <a:lstStyle/>
          <a:p>
            <a:fld id="{07240774-CFD2-4AB8-B231-46D42DA9185A}" type="slidenum">
              <a:rPr lang="de-DE" smtClean="0"/>
              <a:pPr/>
              <a:t>32</a:t>
            </a:fld>
            <a:endParaRPr lang="de-DE" dirty="0"/>
          </a:p>
        </p:txBody>
      </p:sp>
      <p:sp>
        <p:nvSpPr>
          <p:cNvPr id="3" name="Titel 2">
            <a:extLst>
              <a:ext uri="{FF2B5EF4-FFF2-40B4-BE49-F238E27FC236}">
                <a16:creationId xmlns:a16="http://schemas.microsoft.com/office/drawing/2014/main" id="{BB9CBFEF-B823-6384-592D-D62F4987EF77}"/>
              </a:ext>
            </a:extLst>
          </p:cNvPr>
          <p:cNvSpPr>
            <a:spLocks noGrp="1"/>
          </p:cNvSpPr>
          <p:nvPr>
            <p:ph type="ctrTitle"/>
          </p:nvPr>
        </p:nvSpPr>
        <p:spPr/>
        <p:txBody>
          <a:bodyPr/>
          <a:lstStyle/>
          <a:p>
            <a:r>
              <a:rPr lang="de-DE" dirty="0"/>
              <a:t>Ihre Fragen!</a:t>
            </a:r>
          </a:p>
        </p:txBody>
      </p:sp>
      <p:sp>
        <p:nvSpPr>
          <p:cNvPr id="4" name="Untertitel 3">
            <a:extLst>
              <a:ext uri="{FF2B5EF4-FFF2-40B4-BE49-F238E27FC236}">
                <a16:creationId xmlns:a16="http://schemas.microsoft.com/office/drawing/2014/main" id="{F84ABEC1-3FDD-EE33-C50F-EC68A316241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86723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2D527-34A2-7660-57BF-4FF637839147}"/>
              </a:ext>
            </a:extLst>
          </p:cNvPr>
          <p:cNvSpPr>
            <a:spLocks noGrp="1"/>
          </p:cNvSpPr>
          <p:nvPr>
            <p:ph type="title"/>
          </p:nvPr>
        </p:nvSpPr>
        <p:spPr/>
        <p:txBody>
          <a:bodyPr/>
          <a:lstStyle/>
          <a:p>
            <a:r>
              <a:rPr lang="de-DE" dirty="0"/>
              <a:t>Besuchen Sie uns im Netz: </a:t>
            </a:r>
          </a:p>
        </p:txBody>
      </p:sp>
      <p:sp>
        <p:nvSpPr>
          <p:cNvPr id="3" name="Foliennummernplatzhalter 2">
            <a:extLst>
              <a:ext uri="{FF2B5EF4-FFF2-40B4-BE49-F238E27FC236}">
                <a16:creationId xmlns:a16="http://schemas.microsoft.com/office/drawing/2014/main" id="{EC61FB45-B170-88B7-9E37-5009AED72004}"/>
              </a:ext>
            </a:extLst>
          </p:cNvPr>
          <p:cNvSpPr>
            <a:spLocks noGrp="1"/>
          </p:cNvSpPr>
          <p:nvPr>
            <p:ph type="sldNum" sz="quarter" idx="12"/>
          </p:nvPr>
        </p:nvSpPr>
        <p:spPr/>
        <p:txBody>
          <a:bodyPr/>
          <a:lstStyle/>
          <a:p>
            <a:fld id="{07240774-CFD2-4AB8-B231-46D42DA9185A}" type="slidenum">
              <a:rPr lang="de-DE" smtClean="0"/>
              <a:pPr/>
              <a:t>33</a:t>
            </a:fld>
            <a:endParaRPr lang="de-DE" dirty="0"/>
          </a:p>
        </p:txBody>
      </p:sp>
      <p:pic>
        <p:nvPicPr>
          <p:cNvPr id="5" name="Grafik 4">
            <a:extLst>
              <a:ext uri="{FF2B5EF4-FFF2-40B4-BE49-F238E27FC236}">
                <a16:creationId xmlns:a16="http://schemas.microsoft.com/office/drawing/2014/main" id="{755C886F-2D32-71FF-51EC-CE68BAE61B4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0460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C3B0A-1ABA-D098-826B-04698554B709}"/>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4D82ACF9-E1BB-5BB4-1485-028E6131C3D7}"/>
              </a:ext>
            </a:extLst>
          </p:cNvPr>
          <p:cNvSpPr>
            <a:spLocks noGrp="1"/>
          </p:cNvSpPr>
          <p:nvPr>
            <p:ph type="subTitle" idx="1"/>
          </p:nvPr>
        </p:nvSpPr>
        <p:spPr/>
        <p:txBody>
          <a:bodyPr>
            <a:normAutofit fontScale="70000" lnSpcReduction="20000"/>
          </a:bodyPr>
          <a:lstStyle/>
          <a:p>
            <a:r>
              <a:rPr lang="de-DE" dirty="0">
                <a:solidFill>
                  <a:srgbClr val="C00000"/>
                </a:solidFill>
              </a:rPr>
              <a:t>Wenn wir Ihnen den Foliensatz zuschicken sollen oder die wichtigen Fragen erst später einfallen, bitte schreiben Sie uns:</a:t>
            </a:r>
          </a:p>
          <a:p>
            <a:pPr marL="342900" indent="-342900">
              <a:buFont typeface="Arial" panose="020B0604020202020204" pitchFamily="34" charset="0"/>
              <a:buChar char="•"/>
            </a:pPr>
            <a:r>
              <a:rPr lang="de-DE" dirty="0">
                <a:solidFill>
                  <a:srgbClr val="C00000"/>
                </a:solidFill>
              </a:rPr>
              <a:t>Dr. Holger Reinermann: Methodenzertifikat</a:t>
            </a:r>
          </a:p>
          <a:p>
            <a:r>
              <a:rPr lang="de-DE" dirty="0">
                <a:solidFill>
                  <a:srgbClr val="C00000"/>
                </a:solidFill>
                <a:hlinkClick r:id="rId2"/>
              </a:rPr>
              <a:t>reinermann@politik.uni-mainz.de</a:t>
            </a:r>
            <a:r>
              <a:rPr lang="de-DE" dirty="0">
                <a:solidFill>
                  <a:srgbClr val="C00000"/>
                </a:solidFill>
              </a:rPr>
              <a:t> </a:t>
            </a:r>
          </a:p>
          <a:p>
            <a:pPr marL="342900" indent="-342900">
              <a:buFont typeface="Arial" panose="020B0604020202020204" pitchFamily="34" charset="0"/>
              <a:buChar char="•"/>
            </a:pPr>
            <a:r>
              <a:rPr lang="de-DE" dirty="0">
                <a:solidFill>
                  <a:srgbClr val="C00000"/>
                </a:solidFill>
              </a:rPr>
              <a:t>Dr. Annette Schmitt: M.A. Empirische Demokratieforschung und M.A. Politische Ökonomie und Internationale Beziehungen</a:t>
            </a:r>
          </a:p>
          <a:p>
            <a:r>
              <a:rPr lang="de-DE" dirty="0">
                <a:solidFill>
                  <a:srgbClr val="C00000"/>
                </a:solidFill>
                <a:hlinkClick r:id="rId3"/>
              </a:rPr>
              <a:t>schmitt@politik.uni-mainz.de</a:t>
            </a:r>
            <a:endParaRPr lang="de-DE" dirty="0">
              <a:solidFill>
                <a:srgbClr val="C00000"/>
              </a:solidFill>
            </a:endParaRPr>
          </a:p>
          <a:p>
            <a:pPr marL="342900" indent="-342900">
              <a:buFont typeface="Arial" panose="020B0604020202020204" pitchFamily="34" charset="0"/>
              <a:buChar char="•"/>
            </a:pPr>
            <a:r>
              <a:rPr lang="de-DE" dirty="0">
                <a:solidFill>
                  <a:srgbClr val="C00000"/>
                </a:solidFill>
              </a:rPr>
              <a:t>Prof. Dr. Arne Niemann/Dr. Johannes Muntschick: M.A. European Studies</a:t>
            </a:r>
          </a:p>
          <a:p>
            <a:r>
              <a:rPr lang="de-DE" b="0" i="0" dirty="0">
                <a:solidFill>
                  <a:srgbClr val="333333"/>
                </a:solidFill>
                <a:effectLst/>
                <a:latin typeface="Arial" panose="020B0604020202020204" pitchFamily="34" charset="0"/>
                <a:hlinkClick r:id="rId4"/>
              </a:rPr>
              <a:t>arne.niemann@uni-mainz.de</a:t>
            </a:r>
            <a:r>
              <a:rPr lang="de-DE" b="0" i="0" dirty="0">
                <a:solidFill>
                  <a:srgbClr val="333333"/>
                </a:solidFill>
                <a:effectLst/>
                <a:latin typeface="Arial" panose="020B0604020202020204" pitchFamily="34" charset="0"/>
              </a:rPr>
              <a:t> / </a:t>
            </a:r>
            <a:r>
              <a:rPr lang="de-DE" b="0" i="0" dirty="0">
                <a:solidFill>
                  <a:srgbClr val="333333"/>
                </a:solidFill>
                <a:effectLst/>
                <a:latin typeface="Arial" panose="020B0604020202020204" pitchFamily="34" charset="0"/>
                <a:hlinkClick r:id="rId5"/>
              </a:rPr>
              <a:t>muntschick@uni-mainz.de</a:t>
            </a:r>
            <a:r>
              <a:rPr lang="de-DE" b="0" i="0" dirty="0">
                <a:solidFill>
                  <a:srgbClr val="333333"/>
                </a:solidFill>
                <a:effectLst/>
                <a:latin typeface="Arial" panose="020B0604020202020204" pitchFamily="34" charset="0"/>
              </a:rPr>
              <a:t> </a:t>
            </a:r>
          </a:p>
          <a:p>
            <a:pPr marL="342900" indent="-342900">
              <a:buFont typeface="Arial" panose="020B0604020202020204" pitchFamily="34" charset="0"/>
              <a:buChar char="•"/>
            </a:pPr>
            <a:r>
              <a:rPr lang="de-DE" dirty="0">
                <a:solidFill>
                  <a:srgbClr val="FF0000"/>
                </a:solidFill>
                <a:latin typeface="Arial" panose="020B0604020202020204" pitchFamily="34" charset="0"/>
              </a:rPr>
              <a:t>Constantin Böhm, Studierender im M.A. Empirische Demokratieforschung, Maike Gburek, Studierende im M.A. Politische Ökonomie und Internationale </a:t>
            </a:r>
            <a:r>
              <a:rPr lang="de-DE" dirty="0" err="1">
                <a:solidFill>
                  <a:srgbClr val="FF0000"/>
                </a:solidFill>
                <a:latin typeface="Arial" panose="020B0604020202020204" pitchFamily="34" charset="0"/>
              </a:rPr>
              <a:t>Beziehunge</a:t>
            </a:r>
            <a:endParaRPr lang="de-DE" dirty="0">
              <a:solidFill>
                <a:srgbClr val="FF0000"/>
              </a:solidFill>
              <a:latin typeface="Arial" panose="020B0604020202020204" pitchFamily="34" charset="0"/>
            </a:endParaRPr>
          </a:p>
          <a:p>
            <a:r>
              <a:rPr lang="de-DE" dirty="0">
                <a:solidFill>
                  <a:srgbClr val="333333"/>
                </a:solidFill>
                <a:latin typeface="Arial" panose="020B0604020202020204" pitchFamily="34" charset="0"/>
                <a:hlinkClick r:id="rId6"/>
              </a:rPr>
              <a:t>cboehm@students.uni-mainz.de</a:t>
            </a:r>
            <a:r>
              <a:rPr lang="de-DE" dirty="0">
                <a:solidFill>
                  <a:srgbClr val="333333"/>
                </a:solidFill>
                <a:latin typeface="Arial" panose="020B0604020202020204" pitchFamily="34" charset="0"/>
              </a:rPr>
              <a:t>; </a:t>
            </a:r>
            <a:r>
              <a:rPr lang="de-DE">
                <a:solidFill>
                  <a:srgbClr val="333333"/>
                </a:solidFill>
                <a:latin typeface="Arial" panose="020B0604020202020204" pitchFamily="34" charset="0"/>
                <a:hlinkClick r:id="rId7"/>
              </a:rPr>
              <a:t>mgburek@students.uni-mainz.de</a:t>
            </a:r>
            <a:endParaRPr lang="de-DE">
              <a:solidFill>
                <a:srgbClr val="333333"/>
              </a:solidFill>
              <a:latin typeface="Arial" panose="020B0604020202020204" pitchFamily="34" charset="0"/>
            </a:endParaRPr>
          </a:p>
          <a:p>
            <a:endParaRPr lang="de-DE" dirty="0">
              <a:solidFill>
                <a:srgbClr val="C00000"/>
              </a:solidFill>
            </a:endParaRPr>
          </a:p>
        </p:txBody>
      </p:sp>
      <p:sp>
        <p:nvSpPr>
          <p:cNvPr id="4" name="Foliennummernplatzhalter 3">
            <a:extLst>
              <a:ext uri="{FF2B5EF4-FFF2-40B4-BE49-F238E27FC236}">
                <a16:creationId xmlns:a16="http://schemas.microsoft.com/office/drawing/2014/main" id="{BAD3C295-C5DF-E0F4-CE4D-177B690F4AA3}"/>
              </a:ext>
            </a:extLst>
          </p:cNvPr>
          <p:cNvSpPr>
            <a:spLocks noGrp="1"/>
          </p:cNvSpPr>
          <p:nvPr>
            <p:ph type="sldNum" sz="quarter" idx="12"/>
          </p:nvPr>
        </p:nvSpPr>
        <p:spPr/>
        <p:txBody>
          <a:bodyPr/>
          <a:lstStyle/>
          <a:p>
            <a:fld id="{07240774-CFD2-4AB8-B231-46D42DA9185A}" type="slidenum">
              <a:rPr lang="de-DE" smtClean="0"/>
              <a:pPr/>
              <a:t>34</a:t>
            </a:fld>
            <a:endParaRPr lang="de-DE" dirty="0"/>
          </a:p>
        </p:txBody>
      </p:sp>
    </p:spTree>
    <p:extLst>
      <p:ext uri="{BB962C8B-B14F-4D97-AF65-F5344CB8AC3E}">
        <p14:creationId xmlns:p14="http://schemas.microsoft.com/office/powerpoint/2010/main" val="107026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3" y="341666"/>
            <a:ext cx="10952238" cy="810478"/>
          </a:xfrm>
        </p:spPr>
        <p:txBody>
          <a:bodyPr>
            <a:normAutofit fontScale="90000"/>
          </a:bodyPr>
          <a:lstStyle/>
          <a:p>
            <a:r>
              <a:rPr lang="de-DE" sz="3200" dirty="0">
                <a:solidFill>
                  <a:schemeClr val="tx1"/>
                </a:solidFill>
              </a:rPr>
              <a:t>M.A. Empirische Demokratieforschung: </a:t>
            </a:r>
            <a:br>
              <a:rPr lang="de-DE" sz="3200" dirty="0">
                <a:solidFill>
                  <a:schemeClr val="tx1"/>
                </a:solidFill>
              </a:rPr>
            </a:br>
            <a:r>
              <a:rPr lang="de-DE" sz="3200" dirty="0">
                <a:solidFill>
                  <a:schemeClr val="tx1"/>
                </a:solidFill>
              </a:rPr>
              <a:t>wieso relevant?</a:t>
            </a: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40774-CFD2-4AB8-B231-46D42DA9185A}" type="slidenum">
              <a:rPr kumimoji="0" lang="de-DE" sz="1800" b="0" i="0" u="none" strike="noStrike" kern="1200" cap="none" spc="0" normalizeH="0" baseline="0" noProof="0" smtClean="0">
                <a:ln>
                  <a:noFill/>
                </a:ln>
                <a:solidFill>
                  <a:prstClr val="white"/>
                </a:solidFill>
                <a:effectLst/>
                <a:uLnTx/>
                <a:uFillTx/>
                <a:latin typeface="Noto Sans "/>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800" b="0" i="0" u="none" strike="noStrike" kern="1200" cap="none" spc="0" normalizeH="0" baseline="0" noProof="0" dirty="0">
              <a:ln>
                <a:noFill/>
              </a:ln>
              <a:solidFill>
                <a:prstClr val="white"/>
              </a:solidFill>
              <a:effectLst/>
              <a:uLnTx/>
              <a:uFillTx/>
              <a:latin typeface="Noto Sans "/>
              <a:ea typeface="+mn-ea"/>
              <a:cs typeface="+mn-cs"/>
            </a:endParaRPr>
          </a:p>
        </p:txBody>
      </p:sp>
      <p:sp>
        <p:nvSpPr>
          <p:cNvPr id="4" name="Inhaltsplatzhalter 2">
            <a:extLst>
              <a:ext uri="{FF2B5EF4-FFF2-40B4-BE49-F238E27FC236}">
                <a16:creationId xmlns:a16="http://schemas.microsoft.com/office/drawing/2014/main" id="{FAA5E483-D832-FDC0-E407-C257D5D7DA2A}"/>
              </a:ext>
            </a:extLst>
          </p:cNvPr>
          <p:cNvSpPr>
            <a:spLocks noGrp="1"/>
          </p:cNvSpPr>
          <p:nvPr>
            <p:ph idx="1"/>
          </p:nvPr>
        </p:nvSpPr>
        <p:spPr>
          <a:xfrm>
            <a:off x="383843" y="1291888"/>
            <a:ext cx="10952238" cy="4786569"/>
          </a:xfrm>
        </p:spPr>
        <p:txBody>
          <a:bodyPr>
            <a:normAutofit/>
          </a:bodyPr>
          <a:lstStyle/>
          <a:p>
            <a:pPr marL="0" indent="0">
              <a:buNone/>
            </a:pPr>
            <a:endParaRPr lang="de-DE" sz="2400" dirty="0"/>
          </a:p>
          <a:p>
            <a:r>
              <a:rPr lang="de-DE" sz="2400" dirty="0"/>
              <a:t>Im Jahr 2024 werden in 70 Ländern auf der Welt (mehr oder weniger demokratische) Wahlen abgehalten</a:t>
            </a:r>
          </a:p>
          <a:p>
            <a:pPr marL="0" indent="0">
              <a:buNone/>
            </a:pPr>
            <a:endParaRPr lang="de-DE" sz="2400" dirty="0"/>
          </a:p>
          <a:p>
            <a:r>
              <a:rPr lang="de-DE" sz="2400" dirty="0"/>
              <a:t>In diesen Ländern leben 4,2 Milliarden Menschen</a:t>
            </a:r>
          </a:p>
          <a:p>
            <a:endParaRPr lang="de-DE" sz="2400" dirty="0"/>
          </a:p>
          <a:p>
            <a:r>
              <a:rPr lang="de-DE" sz="2400" dirty="0"/>
              <a:t>Demokratische Entscheidungen bestimmen zu großen Teilen, wie wir leben</a:t>
            </a:r>
          </a:p>
          <a:p>
            <a:pPr marL="0" indent="0">
              <a:buNone/>
            </a:pPr>
            <a:endParaRPr lang="de-DE" sz="2400" dirty="0"/>
          </a:p>
          <a:p>
            <a:pPr marL="0" indent="0">
              <a:buNone/>
            </a:pPr>
            <a:endParaRPr lang="de-DE" sz="2400" dirty="0"/>
          </a:p>
          <a:p>
            <a:pPr marL="0" indent="0">
              <a:buNone/>
            </a:pPr>
            <a:endParaRPr lang="de-DE" sz="2400" dirty="0"/>
          </a:p>
          <a:p>
            <a:endParaRPr lang="de-DE" sz="2400" dirty="0"/>
          </a:p>
        </p:txBody>
      </p:sp>
    </p:spTree>
    <p:extLst>
      <p:ext uri="{BB962C8B-B14F-4D97-AF65-F5344CB8AC3E}">
        <p14:creationId xmlns:p14="http://schemas.microsoft.com/office/powerpoint/2010/main" val="386536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3" y="341666"/>
            <a:ext cx="10952238" cy="717814"/>
          </a:xfrm>
        </p:spPr>
        <p:txBody>
          <a:bodyPr>
            <a:normAutofit fontScale="90000"/>
          </a:bodyPr>
          <a:lstStyle/>
          <a:p>
            <a:r>
              <a:rPr lang="de-DE" sz="3200" dirty="0">
                <a:solidFill>
                  <a:schemeClr val="tx1">
                    <a:lumMod val="75000"/>
                    <a:lumOff val="25000"/>
                  </a:schemeClr>
                </a:solidFill>
              </a:rPr>
              <a:t>M.A. Empirische Demokratieforschung: </a:t>
            </a:r>
            <a:br>
              <a:rPr lang="de-DE" sz="3200" dirty="0">
                <a:solidFill>
                  <a:schemeClr val="tx1">
                    <a:lumMod val="75000"/>
                    <a:lumOff val="25000"/>
                  </a:schemeClr>
                </a:solidFill>
              </a:rPr>
            </a:br>
            <a:r>
              <a:rPr lang="de-DE" sz="3200" dirty="0">
                <a:solidFill>
                  <a:schemeClr val="tx1">
                    <a:lumMod val="75000"/>
                    <a:lumOff val="25000"/>
                  </a:schemeClr>
                </a:solidFill>
              </a:rPr>
              <a:t>Wieso relevant?</a:t>
            </a:r>
            <a:endParaRPr lang="de-DE" sz="3200" dirty="0">
              <a:solidFill>
                <a:schemeClr val="accent2">
                  <a:lumMod val="50000"/>
                </a:schemeClr>
              </a:solidFill>
            </a:endParaRP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40774-CFD2-4AB8-B231-46D42DA9185A}" type="slidenum">
              <a:rPr kumimoji="0" lang="de-DE" sz="1800" b="0" i="0" u="none" strike="noStrike" kern="1200" cap="none" spc="0" normalizeH="0" baseline="0" noProof="0" smtClean="0">
                <a:ln>
                  <a:noFill/>
                </a:ln>
                <a:solidFill>
                  <a:prstClr val="white"/>
                </a:solidFill>
                <a:effectLst/>
                <a:uLnTx/>
                <a:uFillTx/>
                <a:latin typeface="Noto Sans "/>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800" b="0" i="0" u="none" strike="noStrike" kern="1200" cap="none" spc="0" normalizeH="0" baseline="0" noProof="0" dirty="0">
              <a:ln>
                <a:noFill/>
              </a:ln>
              <a:solidFill>
                <a:prstClr val="white"/>
              </a:solidFill>
              <a:effectLst/>
              <a:uLnTx/>
              <a:uFillTx/>
              <a:latin typeface="Noto Sans "/>
              <a:ea typeface="+mn-ea"/>
              <a:cs typeface="+mn-cs"/>
            </a:endParaRPr>
          </a:p>
        </p:txBody>
      </p:sp>
      <p:sp>
        <p:nvSpPr>
          <p:cNvPr id="6" name="Inhaltsplatzhalter 5">
            <a:extLst>
              <a:ext uri="{FF2B5EF4-FFF2-40B4-BE49-F238E27FC236}">
                <a16:creationId xmlns:a16="http://schemas.microsoft.com/office/drawing/2014/main" id="{AB50C210-8B43-D947-9694-B17F8F5650A7}"/>
              </a:ext>
            </a:extLst>
          </p:cNvPr>
          <p:cNvSpPr>
            <a:spLocks noGrp="1"/>
          </p:cNvSpPr>
          <p:nvPr>
            <p:ph idx="1"/>
          </p:nvPr>
        </p:nvSpPr>
        <p:spPr>
          <a:xfrm>
            <a:off x="401562" y="1472231"/>
            <a:ext cx="10952238" cy="4351338"/>
          </a:xfrm>
        </p:spPr>
        <p:txBody>
          <a:bodyPr/>
          <a:lstStyle/>
          <a:p>
            <a:r>
              <a:rPr lang="de-DE" sz="2400" dirty="0"/>
              <a:t>Wahl 2024: Beispiel USA</a:t>
            </a:r>
          </a:p>
          <a:p>
            <a:pPr marL="0" indent="0">
              <a:buNone/>
            </a:pPr>
            <a:endParaRPr lang="de-DE" dirty="0"/>
          </a:p>
        </p:txBody>
      </p:sp>
      <p:pic>
        <p:nvPicPr>
          <p:cNvPr id="8" name="Grafik 7" descr="Ein Bild, das Kleidung, Person, Wand, Menschliches Gesicht enthält.&#10;&#10;Automatisch generierte Beschreibung">
            <a:extLst>
              <a:ext uri="{FF2B5EF4-FFF2-40B4-BE49-F238E27FC236}">
                <a16:creationId xmlns:a16="http://schemas.microsoft.com/office/drawing/2014/main" id="{21871371-02B2-03B8-DF29-E26AFEE1A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4" y="2798859"/>
            <a:ext cx="4783774" cy="2690873"/>
          </a:xfrm>
          <a:prstGeom prst="rect">
            <a:avLst/>
          </a:prstGeom>
        </p:spPr>
      </p:pic>
      <p:pic>
        <p:nvPicPr>
          <p:cNvPr id="11" name="Grafik 10" descr="Ein Bild, das Menschliches Gesicht, Person, Kleidung, Krawatte enthält.&#10;&#10;Automatisch generierte Beschreibung">
            <a:extLst>
              <a:ext uri="{FF2B5EF4-FFF2-40B4-BE49-F238E27FC236}">
                <a16:creationId xmlns:a16="http://schemas.microsoft.com/office/drawing/2014/main" id="{C8A2BB28-ADB5-801B-DFFE-6A9613EE2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500" y="2798859"/>
            <a:ext cx="4184466" cy="2695557"/>
          </a:xfrm>
          <a:prstGeom prst="rect">
            <a:avLst/>
          </a:prstGeom>
        </p:spPr>
      </p:pic>
    </p:spTree>
    <p:extLst>
      <p:ext uri="{BB962C8B-B14F-4D97-AF65-F5344CB8AC3E}">
        <p14:creationId xmlns:p14="http://schemas.microsoft.com/office/powerpoint/2010/main" val="179343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3" y="341666"/>
            <a:ext cx="10952238" cy="993358"/>
          </a:xfrm>
        </p:spPr>
        <p:txBody>
          <a:bodyPr>
            <a:noAutofit/>
          </a:bodyPr>
          <a:lstStyle/>
          <a:p>
            <a:r>
              <a:rPr lang="de-DE" sz="2900" dirty="0">
                <a:solidFill>
                  <a:schemeClr val="tx1"/>
                </a:solidFill>
              </a:rPr>
              <a:t>M.A. Empirische Demokratieforschung: </a:t>
            </a:r>
            <a:br>
              <a:rPr lang="de-DE" sz="2900" dirty="0">
                <a:solidFill>
                  <a:schemeClr val="tx1"/>
                </a:solidFill>
              </a:rPr>
            </a:br>
            <a:r>
              <a:rPr lang="de-DE" sz="2900" dirty="0">
                <a:solidFill>
                  <a:schemeClr val="tx1"/>
                </a:solidFill>
              </a:rPr>
              <a:t>Worum geht es?</a:t>
            </a: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fld id="{07240774-CFD2-4AB8-B231-46D42DA9185A}" type="slidenum">
              <a:rPr lang="de-DE" smtClean="0"/>
              <a:pPr/>
              <a:t>6</a:t>
            </a:fld>
            <a:endParaRPr lang="de-DE" dirty="0"/>
          </a:p>
        </p:txBody>
      </p:sp>
      <p:sp>
        <p:nvSpPr>
          <p:cNvPr id="6" name="Inhaltsplatzhalter 2">
            <a:extLst>
              <a:ext uri="{FF2B5EF4-FFF2-40B4-BE49-F238E27FC236}">
                <a16:creationId xmlns:a16="http://schemas.microsoft.com/office/drawing/2014/main" id="{836D02DB-B4C0-410F-BCB9-5481A2200F70}"/>
              </a:ext>
            </a:extLst>
          </p:cNvPr>
          <p:cNvSpPr>
            <a:spLocks noGrp="1"/>
          </p:cNvSpPr>
          <p:nvPr>
            <p:ph idx="1"/>
          </p:nvPr>
        </p:nvSpPr>
        <p:spPr>
          <a:xfrm>
            <a:off x="383843" y="1176109"/>
            <a:ext cx="10952238" cy="4786569"/>
          </a:xfrm>
        </p:spPr>
        <p:txBody>
          <a:bodyPr>
            <a:normAutofit lnSpcReduction="10000"/>
          </a:bodyPr>
          <a:lstStyle/>
          <a:p>
            <a:pPr marL="0" indent="0">
              <a:buNone/>
            </a:pPr>
            <a:endParaRPr lang="de-DE" sz="2400" dirty="0"/>
          </a:p>
          <a:p>
            <a:r>
              <a:rPr lang="de-DE" sz="2400" dirty="0"/>
              <a:t>Inhaltliche Schwerpunkte:</a:t>
            </a:r>
          </a:p>
          <a:p>
            <a:pPr marL="0" indent="0">
              <a:buNone/>
            </a:pPr>
            <a:endParaRPr lang="de-DE" sz="2400" dirty="0"/>
          </a:p>
          <a:p>
            <a:pPr lvl="1"/>
            <a:r>
              <a:rPr lang="de-DE" sz="2000" dirty="0"/>
              <a:t>State-of-the-art Lehre auf der Grundlage theoriegeleiteter, methodisch fundierter Forschung </a:t>
            </a:r>
          </a:p>
          <a:p>
            <a:pPr lvl="1"/>
            <a:endParaRPr lang="de-DE" sz="2000" dirty="0"/>
          </a:p>
          <a:p>
            <a:pPr lvl="1"/>
            <a:r>
              <a:rPr lang="de-DE" sz="2000" dirty="0"/>
              <a:t>Im Fokus zumeist: politische Einstellungen und Handlungsweisen</a:t>
            </a:r>
          </a:p>
          <a:p>
            <a:pPr marL="457200" lvl="1" indent="0">
              <a:buNone/>
            </a:pPr>
            <a:endParaRPr lang="de-DE" sz="2000" dirty="0"/>
          </a:p>
          <a:p>
            <a:pPr lvl="1"/>
            <a:r>
              <a:rPr lang="de-DE" sz="2000" dirty="0"/>
              <a:t>mit den Schwerpunkten: Rechtspopulismus und -extremismus, Wahlforschung, Einstellungen zu Politiken, soziale und politische Ungleichheit, Repräsentation, Moral- und Identitätspolitik, politische Partizipation und Protest, soziale Grundlagen von Politik</a:t>
            </a:r>
          </a:p>
          <a:p>
            <a:pPr marL="457200" lvl="1" indent="0">
              <a:buNone/>
            </a:pPr>
            <a:endParaRPr lang="de-DE" sz="2000" dirty="0"/>
          </a:p>
          <a:p>
            <a:pPr lvl="1"/>
            <a:r>
              <a:rPr lang="de-DE" sz="2000" dirty="0"/>
              <a:t>in Deutschland, Europa und der OECD-Welt.</a:t>
            </a:r>
          </a:p>
          <a:p>
            <a:pPr marL="0" indent="0">
              <a:buNone/>
            </a:pPr>
            <a:endParaRPr lang="de-DE" sz="2400" dirty="0"/>
          </a:p>
          <a:p>
            <a:pPr marL="0" indent="0">
              <a:buNone/>
            </a:pPr>
            <a:endParaRPr lang="de-DE" sz="2400" dirty="0"/>
          </a:p>
          <a:p>
            <a:endParaRPr lang="de-DE" sz="2400" dirty="0"/>
          </a:p>
        </p:txBody>
      </p:sp>
    </p:spTree>
    <p:extLst>
      <p:ext uri="{BB962C8B-B14F-4D97-AF65-F5344CB8AC3E}">
        <p14:creationId xmlns:p14="http://schemas.microsoft.com/office/powerpoint/2010/main" val="83657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3" y="341666"/>
            <a:ext cx="10952238" cy="993358"/>
          </a:xfrm>
        </p:spPr>
        <p:txBody>
          <a:bodyPr>
            <a:noAutofit/>
          </a:bodyPr>
          <a:lstStyle/>
          <a:p>
            <a:r>
              <a:rPr lang="de-DE" sz="2900" dirty="0">
                <a:solidFill>
                  <a:schemeClr val="tx1"/>
                </a:solidFill>
              </a:rPr>
              <a:t>M.A. Empirische Demokratieforschung: </a:t>
            </a:r>
            <a:br>
              <a:rPr lang="de-DE" sz="2900" dirty="0">
                <a:solidFill>
                  <a:schemeClr val="tx1"/>
                </a:solidFill>
              </a:rPr>
            </a:br>
            <a:r>
              <a:rPr lang="de-DE" sz="2900" dirty="0">
                <a:solidFill>
                  <a:schemeClr val="tx1"/>
                </a:solidFill>
              </a:rPr>
              <a:t>Worum geht es?</a:t>
            </a: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fld id="{07240774-CFD2-4AB8-B231-46D42DA9185A}" type="slidenum">
              <a:rPr lang="de-DE" smtClean="0"/>
              <a:pPr/>
              <a:t>7</a:t>
            </a:fld>
            <a:endParaRPr lang="de-DE" dirty="0"/>
          </a:p>
        </p:txBody>
      </p:sp>
      <p:sp>
        <p:nvSpPr>
          <p:cNvPr id="6" name="Inhaltsplatzhalter 2">
            <a:extLst>
              <a:ext uri="{FF2B5EF4-FFF2-40B4-BE49-F238E27FC236}">
                <a16:creationId xmlns:a16="http://schemas.microsoft.com/office/drawing/2014/main" id="{836D02DB-B4C0-410F-BCB9-5481A2200F70}"/>
              </a:ext>
            </a:extLst>
          </p:cNvPr>
          <p:cNvSpPr>
            <a:spLocks noGrp="1"/>
          </p:cNvSpPr>
          <p:nvPr>
            <p:ph idx="1"/>
          </p:nvPr>
        </p:nvSpPr>
        <p:spPr>
          <a:xfrm>
            <a:off x="383843" y="1035715"/>
            <a:ext cx="10952238" cy="4786569"/>
          </a:xfrm>
        </p:spPr>
        <p:txBody>
          <a:bodyPr>
            <a:normAutofit/>
          </a:bodyPr>
          <a:lstStyle/>
          <a:p>
            <a:pPr marL="0" indent="0">
              <a:buNone/>
            </a:pPr>
            <a:endParaRPr lang="de-DE" sz="2400" dirty="0"/>
          </a:p>
          <a:p>
            <a:r>
              <a:rPr lang="de-DE" sz="2400" dirty="0"/>
              <a:t>Methodische Zugänge:</a:t>
            </a:r>
          </a:p>
          <a:p>
            <a:pPr marL="0" indent="0">
              <a:buNone/>
            </a:pPr>
            <a:endParaRPr lang="de-DE" sz="2400" dirty="0"/>
          </a:p>
          <a:p>
            <a:pPr lvl="1"/>
            <a:r>
              <a:rPr lang="de-DE" sz="2000" dirty="0"/>
              <a:t>Fokus auf quantitativer empirischer Sozialforschung:</a:t>
            </a:r>
          </a:p>
          <a:p>
            <a:pPr lvl="1"/>
            <a:r>
              <a:rPr lang="de-DE" sz="2000" dirty="0"/>
              <a:t>Umfrageforschung, Aggregatdaten, Experimentalstudien…</a:t>
            </a:r>
          </a:p>
          <a:p>
            <a:pPr marL="457200" lvl="1" indent="0">
              <a:buNone/>
            </a:pPr>
            <a:endParaRPr lang="de-DE" sz="2000" dirty="0"/>
          </a:p>
          <a:p>
            <a:r>
              <a:rPr lang="de-DE" sz="2400" dirty="0"/>
              <a:t>Kompetenzziele: Unsere Absolventen und Absolventinnen sind in der Lage</a:t>
            </a:r>
          </a:p>
          <a:p>
            <a:pPr marL="0" indent="0">
              <a:buNone/>
            </a:pPr>
            <a:endParaRPr lang="de-DE" sz="2400" dirty="0"/>
          </a:p>
          <a:p>
            <a:pPr lvl="1"/>
            <a:r>
              <a:rPr lang="de-DE" sz="2000" dirty="0"/>
              <a:t>politikwissenschaftliche Forschung selbst zu betreiben,</a:t>
            </a:r>
          </a:p>
          <a:p>
            <a:pPr lvl="1"/>
            <a:r>
              <a:rPr lang="de-DE" sz="2000" dirty="0"/>
              <a:t>Studien anderer kompetent zu beurteilen und</a:t>
            </a:r>
          </a:p>
          <a:p>
            <a:pPr lvl="1"/>
            <a:r>
              <a:rPr lang="de-DE" sz="2000" dirty="0"/>
              <a:t>nachvollziehbar und ansprechend darüber zu kommunizieren.</a:t>
            </a:r>
          </a:p>
          <a:p>
            <a:pPr marL="0" indent="0">
              <a:buNone/>
            </a:pPr>
            <a:endParaRPr lang="de-DE" sz="2400" dirty="0"/>
          </a:p>
          <a:p>
            <a:pPr marL="0" indent="0">
              <a:buNone/>
            </a:pPr>
            <a:endParaRPr lang="de-DE" sz="2400" dirty="0"/>
          </a:p>
          <a:p>
            <a:endParaRPr lang="de-DE" sz="2400" dirty="0"/>
          </a:p>
        </p:txBody>
      </p:sp>
    </p:spTree>
    <p:extLst>
      <p:ext uri="{BB962C8B-B14F-4D97-AF65-F5344CB8AC3E}">
        <p14:creationId xmlns:p14="http://schemas.microsoft.com/office/powerpoint/2010/main" val="122210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3" y="341666"/>
            <a:ext cx="10952238" cy="961779"/>
          </a:xfrm>
        </p:spPr>
        <p:txBody>
          <a:bodyPr>
            <a:normAutofit/>
          </a:bodyPr>
          <a:lstStyle/>
          <a:p>
            <a:r>
              <a:rPr lang="de-DE" sz="2900" dirty="0">
                <a:solidFill>
                  <a:schemeClr val="tx1">
                    <a:lumMod val="75000"/>
                    <a:lumOff val="25000"/>
                  </a:schemeClr>
                </a:solidFill>
              </a:rPr>
              <a:t>M.A. Empirische Demokratieforschung: </a:t>
            </a:r>
            <a:r>
              <a:rPr lang="de-DE" sz="2900" dirty="0" err="1">
                <a:solidFill>
                  <a:schemeClr val="tx1">
                    <a:lumMod val="75000"/>
                    <a:lumOff val="25000"/>
                  </a:schemeClr>
                </a:solidFill>
              </a:rPr>
              <a:t>STudiengang</a:t>
            </a:r>
            <a:endParaRPr lang="de-DE" sz="2900" dirty="0">
              <a:solidFill>
                <a:schemeClr val="bg1">
                  <a:lumMod val="50000"/>
                </a:schemeClr>
              </a:solidFill>
            </a:endParaRP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fld id="{07240774-CFD2-4AB8-B231-46D42DA9185A}" type="slidenum">
              <a:rPr lang="de-DE" smtClean="0"/>
              <a:pPr/>
              <a:t>8</a:t>
            </a:fld>
            <a:endParaRPr lang="de-DE" dirty="0"/>
          </a:p>
        </p:txBody>
      </p:sp>
      <p:sp>
        <p:nvSpPr>
          <p:cNvPr id="6" name="Inhaltsplatzhalter 2">
            <a:extLst>
              <a:ext uri="{FF2B5EF4-FFF2-40B4-BE49-F238E27FC236}">
                <a16:creationId xmlns:a16="http://schemas.microsoft.com/office/drawing/2014/main" id="{0DC10F6E-BB34-4286-AE69-866C8263C23E}"/>
              </a:ext>
            </a:extLst>
          </p:cNvPr>
          <p:cNvSpPr>
            <a:spLocks noGrp="1"/>
          </p:cNvSpPr>
          <p:nvPr>
            <p:ph idx="1"/>
          </p:nvPr>
        </p:nvSpPr>
        <p:spPr>
          <a:xfrm>
            <a:off x="383843" y="1436613"/>
            <a:ext cx="10952238" cy="4786569"/>
          </a:xfrm>
        </p:spPr>
        <p:txBody>
          <a:bodyPr>
            <a:normAutofit/>
          </a:bodyPr>
          <a:lstStyle/>
          <a:p>
            <a:r>
              <a:rPr lang="de-DE" sz="2400" dirty="0">
                <a:solidFill>
                  <a:schemeClr val="tx1"/>
                </a:solidFill>
              </a:rPr>
              <a:t>Modul 1: Politikwissenschaftliche Forschungsmethoden</a:t>
            </a:r>
          </a:p>
          <a:p>
            <a:r>
              <a:rPr lang="de-DE" sz="2400" dirty="0">
                <a:solidFill>
                  <a:schemeClr val="tx1"/>
                </a:solidFill>
              </a:rPr>
              <a:t>Modul 2: Politische Institutionen und Prozesse</a:t>
            </a:r>
          </a:p>
          <a:p>
            <a:r>
              <a:rPr lang="de-DE" sz="2400" dirty="0">
                <a:solidFill>
                  <a:schemeClr val="tx1"/>
                </a:solidFill>
              </a:rPr>
              <a:t>Modul 3: Normative und positive politische Theorie</a:t>
            </a:r>
          </a:p>
          <a:p>
            <a:r>
              <a:rPr lang="de-DE" sz="2400" dirty="0">
                <a:solidFill>
                  <a:schemeClr val="tx1"/>
                </a:solidFill>
              </a:rPr>
              <a:t>Modul 4: Politische Kultur und Einstellungen</a:t>
            </a:r>
          </a:p>
          <a:p>
            <a:r>
              <a:rPr lang="de-DE" sz="2400" dirty="0">
                <a:solidFill>
                  <a:schemeClr val="tx1"/>
                </a:solidFill>
              </a:rPr>
              <a:t>Modul 5: Wahlen und politische Partizipation</a:t>
            </a:r>
          </a:p>
          <a:p>
            <a:r>
              <a:rPr lang="de-DE" sz="2400" dirty="0">
                <a:solidFill>
                  <a:schemeClr val="tx1"/>
                </a:solidFill>
              </a:rPr>
              <a:t>Modul 6: Projektmodul</a:t>
            </a:r>
          </a:p>
          <a:p>
            <a:r>
              <a:rPr lang="de-DE" sz="2400" dirty="0">
                <a:solidFill>
                  <a:schemeClr val="tx1"/>
                </a:solidFill>
              </a:rPr>
              <a:t>Modul 7: Praxismodul</a:t>
            </a:r>
          </a:p>
          <a:p>
            <a:r>
              <a:rPr lang="de-DE" sz="2400" dirty="0">
                <a:solidFill>
                  <a:schemeClr val="tx1"/>
                </a:solidFill>
              </a:rPr>
              <a:t>Modul 8: Abschlussmodul</a:t>
            </a:r>
            <a:endParaRPr lang="de-DE" dirty="0">
              <a:solidFill>
                <a:schemeClr val="tx1"/>
              </a:solidFill>
            </a:endParaRPr>
          </a:p>
          <a:p>
            <a:pPr marL="0" indent="0">
              <a:buNone/>
            </a:pPr>
            <a:endParaRPr lang="de-DE" dirty="0"/>
          </a:p>
        </p:txBody>
      </p:sp>
    </p:spTree>
    <p:extLst>
      <p:ext uri="{BB962C8B-B14F-4D97-AF65-F5344CB8AC3E}">
        <p14:creationId xmlns:p14="http://schemas.microsoft.com/office/powerpoint/2010/main" val="395572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B8A6F-C49F-4B25-A5FF-27E7FB0E8056}"/>
              </a:ext>
            </a:extLst>
          </p:cNvPr>
          <p:cNvSpPr>
            <a:spLocks noGrp="1"/>
          </p:cNvSpPr>
          <p:nvPr>
            <p:ph type="title"/>
          </p:nvPr>
        </p:nvSpPr>
        <p:spPr>
          <a:xfrm>
            <a:off x="383842" y="341666"/>
            <a:ext cx="11121809" cy="893423"/>
          </a:xfrm>
        </p:spPr>
        <p:txBody>
          <a:bodyPr>
            <a:normAutofit fontScale="90000"/>
          </a:bodyPr>
          <a:lstStyle/>
          <a:p>
            <a:r>
              <a:rPr lang="de-DE" sz="3200" dirty="0">
                <a:solidFill>
                  <a:schemeClr val="tx1">
                    <a:lumMod val="75000"/>
                    <a:lumOff val="25000"/>
                  </a:schemeClr>
                </a:solidFill>
              </a:rPr>
              <a:t>M.A. Empirische Demokratieforschung: </a:t>
            </a:r>
            <a:br>
              <a:rPr lang="de-DE" sz="3200" dirty="0">
                <a:solidFill>
                  <a:schemeClr val="tx1">
                    <a:lumMod val="75000"/>
                    <a:lumOff val="25000"/>
                  </a:schemeClr>
                </a:solidFill>
              </a:rPr>
            </a:br>
            <a:r>
              <a:rPr lang="de-DE" sz="3200" dirty="0">
                <a:solidFill>
                  <a:schemeClr val="tx1">
                    <a:lumMod val="75000"/>
                    <a:lumOff val="25000"/>
                  </a:schemeClr>
                </a:solidFill>
              </a:rPr>
              <a:t>und danach?</a:t>
            </a:r>
            <a:br>
              <a:rPr lang="de-DE" sz="3200" dirty="0">
                <a:solidFill>
                  <a:schemeClr val="tx1">
                    <a:lumMod val="75000"/>
                    <a:lumOff val="25000"/>
                  </a:schemeClr>
                </a:solidFill>
              </a:rPr>
            </a:br>
            <a:endParaRPr lang="de-DE" sz="3200" dirty="0">
              <a:solidFill>
                <a:schemeClr val="bg1">
                  <a:lumMod val="50000"/>
                </a:schemeClr>
              </a:solidFill>
            </a:endParaRPr>
          </a:p>
        </p:txBody>
      </p:sp>
      <p:sp>
        <p:nvSpPr>
          <p:cNvPr id="3" name="Foliennummernplatzhalter 2">
            <a:extLst>
              <a:ext uri="{FF2B5EF4-FFF2-40B4-BE49-F238E27FC236}">
                <a16:creationId xmlns:a16="http://schemas.microsoft.com/office/drawing/2014/main" id="{BC052EF6-AA3D-41B3-B0B9-240FB0704AF2}"/>
              </a:ext>
            </a:extLst>
          </p:cNvPr>
          <p:cNvSpPr>
            <a:spLocks noGrp="1"/>
          </p:cNvSpPr>
          <p:nvPr>
            <p:ph type="sldNum" sz="quarter" idx="12"/>
          </p:nvPr>
        </p:nvSpPr>
        <p:spPr/>
        <p:txBody>
          <a:bodyPr/>
          <a:lstStyle/>
          <a:p>
            <a:fld id="{07240774-CFD2-4AB8-B231-46D42DA9185A}" type="slidenum">
              <a:rPr lang="de-DE" smtClean="0"/>
              <a:pPr/>
              <a:t>9</a:t>
            </a:fld>
            <a:endParaRPr lang="de-DE" dirty="0"/>
          </a:p>
        </p:txBody>
      </p:sp>
      <p:sp>
        <p:nvSpPr>
          <p:cNvPr id="5" name="Textfeld 4">
            <a:extLst>
              <a:ext uri="{FF2B5EF4-FFF2-40B4-BE49-F238E27FC236}">
                <a16:creationId xmlns:a16="http://schemas.microsoft.com/office/drawing/2014/main" id="{AFC7EAC7-6019-4969-B539-8C16A899BE3F}"/>
              </a:ext>
            </a:extLst>
          </p:cNvPr>
          <p:cNvSpPr txBox="1"/>
          <p:nvPr/>
        </p:nvSpPr>
        <p:spPr>
          <a:xfrm>
            <a:off x="709684" y="1098596"/>
            <a:ext cx="9223726" cy="4801314"/>
          </a:xfrm>
          <a:prstGeom prst="rect">
            <a:avLst/>
          </a:prstGeom>
          <a:noFill/>
        </p:spPr>
        <p:txBody>
          <a:bodyPr wrap="square">
            <a:spAutoFit/>
          </a:bodyPr>
          <a:lstStyle/>
          <a:p>
            <a:endParaRPr lang="de-DE" dirty="0">
              <a:latin typeface="Noto Sans "/>
            </a:endParaRPr>
          </a:p>
          <a:p>
            <a:r>
              <a:rPr lang="de-DE" dirty="0">
                <a:latin typeface="Noto Sans "/>
              </a:rPr>
              <a:t>Studierende mit einem abgeschlossenen MA in Empirischer Demokratieforschung werden gesucht:</a:t>
            </a:r>
          </a:p>
          <a:p>
            <a:pPr marL="285750" indent="-285750">
              <a:buFont typeface="Arial" panose="020B0604020202020204" pitchFamily="34" charset="0"/>
              <a:buChar char="•"/>
            </a:pPr>
            <a:endParaRPr lang="de-DE" dirty="0">
              <a:latin typeface="Noto Sans "/>
            </a:endParaRPr>
          </a:p>
          <a:p>
            <a:pPr marL="285750" indent="-285750">
              <a:buFont typeface="Arial" panose="020B0604020202020204" pitchFamily="34" charset="0"/>
              <a:buChar char="•"/>
            </a:pPr>
            <a:r>
              <a:rPr lang="de-DE" dirty="0">
                <a:latin typeface="Noto Sans "/>
              </a:rPr>
              <a:t>als wissenschaftliche Mitarbeitende bei Abgeordneten, Parteien, Fraktionen</a:t>
            </a:r>
          </a:p>
          <a:p>
            <a:pPr marL="285750" indent="-285750">
              <a:buFont typeface="Arial" panose="020B0604020202020204" pitchFamily="34" charset="0"/>
              <a:buChar char="•"/>
            </a:pPr>
            <a:r>
              <a:rPr lang="de-DE" dirty="0">
                <a:latin typeface="Noto Sans "/>
              </a:rPr>
              <a:t>von Statistischen Ämtern auf allen Ebenen</a:t>
            </a:r>
          </a:p>
          <a:p>
            <a:pPr marL="285750" indent="-285750">
              <a:buFont typeface="Arial" panose="020B0604020202020204" pitchFamily="34" charset="0"/>
              <a:buChar char="•"/>
            </a:pPr>
            <a:r>
              <a:rPr lang="de-DE" dirty="0">
                <a:latin typeface="Noto Sans "/>
              </a:rPr>
              <a:t>von Instituten der Markt- und Meinungsforschung.</a:t>
            </a:r>
          </a:p>
          <a:p>
            <a:endParaRPr lang="de-DE" dirty="0">
              <a:latin typeface="Noto Sans "/>
            </a:endParaRPr>
          </a:p>
          <a:p>
            <a:r>
              <a:rPr lang="de-DE" dirty="0">
                <a:latin typeface="Noto Sans "/>
              </a:rPr>
              <a:t>Sie sind aber auch begehrt in</a:t>
            </a:r>
          </a:p>
          <a:p>
            <a:endParaRPr lang="de-DE" dirty="0">
              <a:latin typeface="Noto Sans "/>
            </a:endParaRPr>
          </a:p>
          <a:p>
            <a:pPr marL="285750" indent="-285750">
              <a:buFont typeface="Arial" panose="020B0604020202020204" pitchFamily="34" charset="0"/>
              <a:buChar char="•"/>
            </a:pPr>
            <a:r>
              <a:rPr lang="de-DE" dirty="0">
                <a:latin typeface="Noto Sans "/>
              </a:rPr>
              <a:t>Journalismus oder Öffentlichkeitsarbeit</a:t>
            </a:r>
          </a:p>
          <a:p>
            <a:pPr marL="285750" indent="-285750">
              <a:buFont typeface="Arial" panose="020B0604020202020204" pitchFamily="34" charset="0"/>
              <a:buChar char="•"/>
            </a:pPr>
            <a:r>
              <a:rPr lang="de-DE" dirty="0">
                <a:latin typeface="Noto Sans "/>
              </a:rPr>
              <a:t>internationalen (Regierungs- und Nichtregierungs-)Organisationen</a:t>
            </a:r>
          </a:p>
          <a:p>
            <a:pPr marL="285750" indent="-285750">
              <a:buFont typeface="Arial" panose="020B0604020202020204" pitchFamily="34" charset="0"/>
              <a:buChar char="•"/>
            </a:pPr>
            <a:r>
              <a:rPr lang="de-DE" dirty="0">
                <a:latin typeface="Noto Sans "/>
              </a:rPr>
              <a:t>der Bildungsarbeit von politischen Stiftungen</a:t>
            </a:r>
          </a:p>
          <a:p>
            <a:pPr marL="285750" indent="-285750">
              <a:buFont typeface="Arial" panose="020B0604020202020204" pitchFamily="34" charset="0"/>
              <a:buChar char="•"/>
            </a:pPr>
            <a:r>
              <a:rPr lang="de-DE" dirty="0">
                <a:latin typeface="Noto Sans "/>
              </a:rPr>
              <a:t>der Politik- und Unternehmensberatung</a:t>
            </a:r>
          </a:p>
          <a:p>
            <a:pPr>
              <a:buFont typeface="Arial" panose="020B0604020202020204" pitchFamily="34" charset="0"/>
              <a:buChar char="•"/>
            </a:pPr>
            <a:endParaRPr lang="de-DE" dirty="0">
              <a:latin typeface="Noto Sans "/>
            </a:endParaRPr>
          </a:p>
          <a:p>
            <a:r>
              <a:rPr lang="de-DE" dirty="0">
                <a:latin typeface="Noto Sans "/>
              </a:rPr>
              <a:t>Und, wenn es richtig gut läuft: in der Wissenschaft.</a:t>
            </a:r>
          </a:p>
          <a:p>
            <a:endParaRPr lang="de-DE" dirty="0">
              <a:latin typeface="Noto Sans "/>
            </a:endParaRPr>
          </a:p>
        </p:txBody>
      </p:sp>
    </p:spTree>
    <p:extLst>
      <p:ext uri="{BB962C8B-B14F-4D97-AF65-F5344CB8AC3E}">
        <p14:creationId xmlns:p14="http://schemas.microsoft.com/office/powerpoint/2010/main" val="10333879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Breitbild</PresentationFormat>
  <Paragraphs>264</Paragraphs>
  <Slides>34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Courier New</vt:lpstr>
      <vt:lpstr>Noto Sans </vt:lpstr>
      <vt:lpstr>Symbol</vt:lpstr>
      <vt:lpstr>Wingdings</vt:lpstr>
      <vt:lpstr>Office</vt:lpstr>
      <vt:lpstr>Master? Ja!  Wo? Na, Bei uns!</vt:lpstr>
      <vt:lpstr>Was erwartet Sie?</vt:lpstr>
      <vt:lpstr>M.A. Empirische Demokratieforschung</vt:lpstr>
      <vt:lpstr>M.A. Empirische Demokratieforschung:  wieso relevant?</vt:lpstr>
      <vt:lpstr>M.A. Empirische Demokratieforschung:  Wieso relevant?</vt:lpstr>
      <vt:lpstr>M.A. Empirische Demokratieforschung:  Worum geht es?</vt:lpstr>
      <vt:lpstr>M.A. Empirische Demokratieforschung:  Worum geht es?</vt:lpstr>
      <vt:lpstr>M.A. Empirische Demokratieforschung: STudiengang</vt:lpstr>
      <vt:lpstr>M.A. Empirische Demokratieforschung:  und danach? </vt:lpstr>
      <vt:lpstr>M.A. Politische Ökonomie und  Internationale Beziehungen</vt:lpstr>
      <vt:lpstr>M.A. Politische Ökonomie und Internationale Beziehungen: Wieso relevant?</vt:lpstr>
      <vt:lpstr>M.A. Politische Ökonomie und Internationale Beziehungen: Worum geht es?</vt:lpstr>
      <vt:lpstr>M.A. Politische Ökonomie und Internationale Beziehungen: Studiengang</vt:lpstr>
      <vt:lpstr>M.A. Politische Ökonomie und Internationale Beziehungen: und danach? </vt:lpstr>
      <vt:lpstr>Mainzer Methodenzertifikat für Fortgeschrittene Quantitative Datenanalyse</vt:lpstr>
      <vt:lpstr>PowerPoint-Präsentation</vt:lpstr>
      <vt:lpstr>Mainzer Methodenzertifikat: warum?</vt:lpstr>
      <vt:lpstr>Mainzer Methodenzertifikat: Wie und für wen? (1)</vt:lpstr>
      <vt:lpstr>Mainzer Methodenzertifikat: Wie und für wen? (2)</vt:lpstr>
      <vt:lpstr>Trinationaler  M.A. European Studies</vt:lpstr>
      <vt:lpstr>M.A. European Studies: Wieso relevant?</vt:lpstr>
      <vt:lpstr>M.A. European Studies: Worum geht es?</vt:lpstr>
      <vt:lpstr>M.A. European Studies: Studiengang </vt:lpstr>
      <vt:lpstr>M.A. European Studies: Studiengang </vt:lpstr>
      <vt:lpstr>M.A. European Studies: Und danach? </vt:lpstr>
      <vt:lpstr>Organisatorisches</vt:lpstr>
      <vt:lpstr>M.A. Empirische Demokratieforschung: Zulassungsbedingungen</vt:lpstr>
      <vt:lpstr>M.A. Politische Ökonomie und Internationale Beziehungen: Zulassungsbedingungen</vt:lpstr>
      <vt:lpstr>M.A. European Studies: Zulassungsbedingungen</vt:lpstr>
      <vt:lpstr>M.A. European Studies: Mobilitätsstipendien</vt:lpstr>
      <vt:lpstr>Zum Nachlesen:</vt:lpstr>
      <vt:lpstr>Ihre Fragen!</vt:lpstr>
      <vt:lpstr>Besuchen Sie uns im Netz: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2020-05-25T14:13:29Z</dcterms:created>
  <dcterms:modified xsi:type="dcterms:W3CDTF">2024-01-30T15:48:00Z</dcterms:modified>
</cp:coreProperties>
</file>